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7" r:id="rId1"/>
  </p:sldMasterIdLst>
  <p:notesMasterIdLst>
    <p:notesMasterId r:id="rId33"/>
  </p:notesMasterIdLst>
  <p:sldIdLst>
    <p:sldId id="256" r:id="rId2"/>
    <p:sldId id="280" r:id="rId3"/>
    <p:sldId id="257" r:id="rId4"/>
    <p:sldId id="258" r:id="rId5"/>
    <p:sldId id="259" r:id="rId6"/>
    <p:sldId id="262" r:id="rId7"/>
    <p:sldId id="275" r:id="rId8"/>
    <p:sldId id="276" r:id="rId9"/>
    <p:sldId id="277" r:id="rId10"/>
    <p:sldId id="264" r:id="rId11"/>
    <p:sldId id="288" r:id="rId12"/>
    <p:sldId id="265" r:id="rId13"/>
    <p:sldId id="266" r:id="rId14"/>
    <p:sldId id="267" r:id="rId15"/>
    <p:sldId id="290" r:id="rId16"/>
    <p:sldId id="268" r:id="rId17"/>
    <p:sldId id="291" r:id="rId18"/>
    <p:sldId id="278" r:id="rId19"/>
    <p:sldId id="269" r:id="rId20"/>
    <p:sldId id="281" r:id="rId21"/>
    <p:sldId id="279" r:id="rId22"/>
    <p:sldId id="287" r:id="rId23"/>
    <p:sldId id="283" r:id="rId24"/>
    <p:sldId id="292" r:id="rId25"/>
    <p:sldId id="271" r:id="rId26"/>
    <p:sldId id="270" r:id="rId27"/>
    <p:sldId id="284" r:id="rId28"/>
    <p:sldId id="285" r:id="rId29"/>
    <p:sldId id="286" r:id="rId30"/>
    <p:sldId id="289" r:id="rId31"/>
    <p:sldId id="29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86"/>
    <p:restoredTop sz="97872"/>
  </p:normalViewPr>
  <p:slideViewPr>
    <p:cSldViewPr snapToGrid="0">
      <p:cViewPr varScale="1">
        <p:scale>
          <a:sx n="93" d="100"/>
          <a:sy n="93" d="100"/>
        </p:scale>
        <p:origin x="44" y="168"/>
      </p:cViewPr>
      <p:guideLst/>
    </p:cSldViewPr>
  </p:slideViewPr>
  <p:outlineViewPr>
    <p:cViewPr>
      <p:scale>
        <a:sx n="33" d="100"/>
        <a:sy n="33" d="100"/>
      </p:scale>
      <p:origin x="0" y="-1137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21A5B4-0DF2-485A-A4BA-679498E6249B}"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35FC84C7-A443-4237-9B35-62CAF55C8DF3}">
      <dgm:prSet/>
      <dgm:spPr/>
      <dgm:t>
        <a:bodyPr/>
        <a:lstStyle/>
        <a:p>
          <a:r>
            <a:rPr lang="en-US" dirty="0"/>
            <a:t>Practical Atheism</a:t>
          </a:r>
        </a:p>
      </dgm:t>
    </dgm:pt>
    <dgm:pt modelId="{9095E835-1542-438E-9DE7-06755C4622C1}" type="parTrans" cxnId="{EDE1CB9F-B048-4C25-8941-56B1B386DF80}">
      <dgm:prSet/>
      <dgm:spPr/>
      <dgm:t>
        <a:bodyPr/>
        <a:lstStyle/>
        <a:p>
          <a:endParaRPr lang="en-US"/>
        </a:p>
      </dgm:t>
    </dgm:pt>
    <dgm:pt modelId="{F6A10203-FF8E-4467-978F-7F260A45DC01}" type="sibTrans" cxnId="{EDE1CB9F-B048-4C25-8941-56B1B386DF80}">
      <dgm:prSet/>
      <dgm:spPr/>
      <dgm:t>
        <a:bodyPr/>
        <a:lstStyle/>
        <a:p>
          <a:endParaRPr lang="en-US"/>
        </a:p>
      </dgm:t>
    </dgm:pt>
    <dgm:pt modelId="{6C6ABF1C-A781-6842-95ED-76733B1B94BC}">
      <dgm:prSet/>
      <dgm:spPr/>
      <dgm:t>
        <a:bodyPr/>
        <a:lstStyle/>
        <a:p>
          <a:r>
            <a:rPr lang="en-US" dirty="0"/>
            <a:t>Moralistic Therapeutic Deism</a:t>
          </a:r>
        </a:p>
      </dgm:t>
    </dgm:pt>
    <dgm:pt modelId="{80632F91-8003-5645-93C6-7D32AA69F00A}" type="parTrans" cxnId="{EB1DB8FB-EEB2-844F-AE42-B0966FC3E7DE}">
      <dgm:prSet/>
      <dgm:spPr/>
      <dgm:t>
        <a:bodyPr/>
        <a:lstStyle/>
        <a:p>
          <a:endParaRPr lang="en-US"/>
        </a:p>
      </dgm:t>
    </dgm:pt>
    <dgm:pt modelId="{FC680170-F544-2B4D-8AB4-D9B431F629C1}" type="sibTrans" cxnId="{EB1DB8FB-EEB2-844F-AE42-B0966FC3E7DE}">
      <dgm:prSet/>
      <dgm:spPr/>
      <dgm:t>
        <a:bodyPr/>
        <a:lstStyle/>
        <a:p>
          <a:endParaRPr lang="en-US"/>
        </a:p>
      </dgm:t>
    </dgm:pt>
    <dgm:pt modelId="{AE25F479-1174-9F4F-A7D1-24D3E4724382}" type="pres">
      <dgm:prSet presAssocID="{BA21A5B4-0DF2-485A-A4BA-679498E6249B}" presName="diagram" presStyleCnt="0">
        <dgm:presLayoutVars>
          <dgm:chPref val="1"/>
          <dgm:dir/>
          <dgm:animOne val="branch"/>
          <dgm:animLvl val="lvl"/>
          <dgm:resizeHandles/>
        </dgm:presLayoutVars>
      </dgm:prSet>
      <dgm:spPr/>
    </dgm:pt>
    <dgm:pt modelId="{100871E0-996B-6D40-B6A8-D195E013330F}" type="pres">
      <dgm:prSet presAssocID="{6C6ABF1C-A781-6842-95ED-76733B1B94BC}" presName="root" presStyleCnt="0"/>
      <dgm:spPr/>
    </dgm:pt>
    <dgm:pt modelId="{812CBAEF-32AA-A345-AE39-FEC61A765942}" type="pres">
      <dgm:prSet presAssocID="{6C6ABF1C-A781-6842-95ED-76733B1B94BC}" presName="rootComposite" presStyleCnt="0"/>
      <dgm:spPr/>
    </dgm:pt>
    <dgm:pt modelId="{D6E91FF2-9B4C-6641-A42B-1673F160CB42}" type="pres">
      <dgm:prSet presAssocID="{6C6ABF1C-A781-6842-95ED-76733B1B94BC}" presName="rootText" presStyleLbl="node1" presStyleIdx="0" presStyleCnt="2"/>
      <dgm:spPr/>
    </dgm:pt>
    <dgm:pt modelId="{42133775-62F2-864A-887E-CEA151706C78}" type="pres">
      <dgm:prSet presAssocID="{6C6ABF1C-A781-6842-95ED-76733B1B94BC}" presName="rootConnector" presStyleLbl="node1" presStyleIdx="0" presStyleCnt="2"/>
      <dgm:spPr/>
    </dgm:pt>
    <dgm:pt modelId="{A8110EFA-4804-DC40-9F8B-97807C040C4A}" type="pres">
      <dgm:prSet presAssocID="{6C6ABF1C-A781-6842-95ED-76733B1B94BC}" presName="childShape" presStyleCnt="0"/>
      <dgm:spPr/>
    </dgm:pt>
    <dgm:pt modelId="{C1AE4BA8-8349-6245-9854-7935CDD82637}" type="pres">
      <dgm:prSet presAssocID="{35FC84C7-A443-4237-9B35-62CAF55C8DF3}" presName="root" presStyleCnt="0"/>
      <dgm:spPr/>
    </dgm:pt>
    <dgm:pt modelId="{F44822AB-8883-2346-81E4-C8DEAE602E09}" type="pres">
      <dgm:prSet presAssocID="{35FC84C7-A443-4237-9B35-62CAF55C8DF3}" presName="rootComposite" presStyleCnt="0"/>
      <dgm:spPr/>
    </dgm:pt>
    <dgm:pt modelId="{556F9912-BD73-2848-B1F6-A8DFD3D006A4}" type="pres">
      <dgm:prSet presAssocID="{35FC84C7-A443-4237-9B35-62CAF55C8DF3}" presName="rootText" presStyleLbl="node1" presStyleIdx="1" presStyleCnt="2"/>
      <dgm:spPr/>
    </dgm:pt>
    <dgm:pt modelId="{BAEA7FD3-343D-0042-AA67-EC3B9DCCB433}" type="pres">
      <dgm:prSet presAssocID="{35FC84C7-A443-4237-9B35-62CAF55C8DF3}" presName="rootConnector" presStyleLbl="node1" presStyleIdx="1" presStyleCnt="2"/>
      <dgm:spPr/>
    </dgm:pt>
    <dgm:pt modelId="{3762E051-E7D9-DF4F-94DB-2E525F54F355}" type="pres">
      <dgm:prSet presAssocID="{35FC84C7-A443-4237-9B35-62CAF55C8DF3}" presName="childShape" presStyleCnt="0"/>
      <dgm:spPr/>
    </dgm:pt>
  </dgm:ptLst>
  <dgm:cxnLst>
    <dgm:cxn modelId="{C353CD38-A707-634E-AE19-FEB0597ED107}" type="presOf" srcId="{6C6ABF1C-A781-6842-95ED-76733B1B94BC}" destId="{42133775-62F2-864A-887E-CEA151706C78}" srcOrd="1" destOrd="0" presId="urn:microsoft.com/office/officeart/2005/8/layout/hierarchy3"/>
    <dgm:cxn modelId="{51FDA864-792D-0E41-A5DC-D3B97737A733}" type="presOf" srcId="{35FC84C7-A443-4237-9B35-62CAF55C8DF3}" destId="{BAEA7FD3-343D-0042-AA67-EC3B9DCCB433}" srcOrd="1" destOrd="0" presId="urn:microsoft.com/office/officeart/2005/8/layout/hierarchy3"/>
    <dgm:cxn modelId="{15C09B59-B3B9-9942-A7F2-8EE9AA3E53AD}" type="presOf" srcId="{BA21A5B4-0DF2-485A-A4BA-679498E6249B}" destId="{AE25F479-1174-9F4F-A7D1-24D3E4724382}" srcOrd="0" destOrd="0" presId="urn:microsoft.com/office/officeart/2005/8/layout/hierarchy3"/>
    <dgm:cxn modelId="{3486BD9E-6B23-A342-ABB8-BF5BC7EA0C11}" type="presOf" srcId="{35FC84C7-A443-4237-9B35-62CAF55C8DF3}" destId="{556F9912-BD73-2848-B1F6-A8DFD3D006A4}" srcOrd="0" destOrd="0" presId="urn:microsoft.com/office/officeart/2005/8/layout/hierarchy3"/>
    <dgm:cxn modelId="{EDE1CB9F-B048-4C25-8941-56B1B386DF80}" srcId="{BA21A5B4-0DF2-485A-A4BA-679498E6249B}" destId="{35FC84C7-A443-4237-9B35-62CAF55C8DF3}" srcOrd="1" destOrd="0" parTransId="{9095E835-1542-438E-9DE7-06755C4622C1}" sibTransId="{F6A10203-FF8E-4467-978F-7F260A45DC01}"/>
    <dgm:cxn modelId="{FD28BDE3-1A48-234F-99AE-A81639DE8AE8}" type="presOf" srcId="{6C6ABF1C-A781-6842-95ED-76733B1B94BC}" destId="{D6E91FF2-9B4C-6641-A42B-1673F160CB42}" srcOrd="0" destOrd="0" presId="urn:microsoft.com/office/officeart/2005/8/layout/hierarchy3"/>
    <dgm:cxn modelId="{EB1DB8FB-EEB2-844F-AE42-B0966FC3E7DE}" srcId="{BA21A5B4-0DF2-485A-A4BA-679498E6249B}" destId="{6C6ABF1C-A781-6842-95ED-76733B1B94BC}" srcOrd="0" destOrd="0" parTransId="{80632F91-8003-5645-93C6-7D32AA69F00A}" sibTransId="{FC680170-F544-2B4D-8AB4-D9B431F629C1}"/>
    <dgm:cxn modelId="{DBB374AE-D0D8-E643-8784-3CDDBDC7B8C1}" type="presParOf" srcId="{AE25F479-1174-9F4F-A7D1-24D3E4724382}" destId="{100871E0-996B-6D40-B6A8-D195E013330F}" srcOrd="0" destOrd="0" presId="urn:microsoft.com/office/officeart/2005/8/layout/hierarchy3"/>
    <dgm:cxn modelId="{43EB36A5-8EBB-B44D-B54E-B903ABCD60F4}" type="presParOf" srcId="{100871E0-996B-6D40-B6A8-D195E013330F}" destId="{812CBAEF-32AA-A345-AE39-FEC61A765942}" srcOrd="0" destOrd="0" presId="urn:microsoft.com/office/officeart/2005/8/layout/hierarchy3"/>
    <dgm:cxn modelId="{6E31ED02-BC0E-F042-896B-86F2733E213F}" type="presParOf" srcId="{812CBAEF-32AA-A345-AE39-FEC61A765942}" destId="{D6E91FF2-9B4C-6641-A42B-1673F160CB42}" srcOrd="0" destOrd="0" presId="urn:microsoft.com/office/officeart/2005/8/layout/hierarchy3"/>
    <dgm:cxn modelId="{DB44F318-64AC-0D4A-BC3A-7E3A2E6ACC54}" type="presParOf" srcId="{812CBAEF-32AA-A345-AE39-FEC61A765942}" destId="{42133775-62F2-864A-887E-CEA151706C78}" srcOrd="1" destOrd="0" presId="urn:microsoft.com/office/officeart/2005/8/layout/hierarchy3"/>
    <dgm:cxn modelId="{481218CE-61DD-E54B-B243-8254826A288A}" type="presParOf" srcId="{100871E0-996B-6D40-B6A8-D195E013330F}" destId="{A8110EFA-4804-DC40-9F8B-97807C040C4A}" srcOrd="1" destOrd="0" presId="urn:microsoft.com/office/officeart/2005/8/layout/hierarchy3"/>
    <dgm:cxn modelId="{520A715C-FC0D-EF40-A0B7-6A1145C1385F}" type="presParOf" srcId="{AE25F479-1174-9F4F-A7D1-24D3E4724382}" destId="{C1AE4BA8-8349-6245-9854-7935CDD82637}" srcOrd="1" destOrd="0" presId="urn:microsoft.com/office/officeart/2005/8/layout/hierarchy3"/>
    <dgm:cxn modelId="{4859C23B-4847-9A46-89FF-EF5361044BF4}" type="presParOf" srcId="{C1AE4BA8-8349-6245-9854-7935CDD82637}" destId="{F44822AB-8883-2346-81E4-C8DEAE602E09}" srcOrd="0" destOrd="0" presId="urn:microsoft.com/office/officeart/2005/8/layout/hierarchy3"/>
    <dgm:cxn modelId="{0A851D2B-AC10-014E-81D9-2589D936B9B1}" type="presParOf" srcId="{F44822AB-8883-2346-81E4-C8DEAE602E09}" destId="{556F9912-BD73-2848-B1F6-A8DFD3D006A4}" srcOrd="0" destOrd="0" presId="urn:microsoft.com/office/officeart/2005/8/layout/hierarchy3"/>
    <dgm:cxn modelId="{CCEBE706-1818-834B-965D-2CE60662DF2D}" type="presParOf" srcId="{F44822AB-8883-2346-81E4-C8DEAE602E09}" destId="{BAEA7FD3-343D-0042-AA67-EC3B9DCCB433}" srcOrd="1" destOrd="0" presId="urn:microsoft.com/office/officeart/2005/8/layout/hierarchy3"/>
    <dgm:cxn modelId="{BDE44884-4D42-3346-A144-9EBD9897736E}" type="presParOf" srcId="{C1AE4BA8-8349-6245-9854-7935CDD82637}" destId="{3762E051-E7D9-DF4F-94DB-2E525F54F35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242D53-A041-4917-821D-00554E95ADCA}"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6A3207C0-A5BC-4DFB-8AC7-8E97B373D32B}">
      <dgm:prSet/>
      <dgm:spPr/>
      <dgm:t>
        <a:bodyPr/>
        <a:lstStyle/>
        <a:p>
          <a:r>
            <a:rPr lang="en-US"/>
            <a:t>No Family / Maybe One Parent / Isolation / Orcification</a:t>
          </a:r>
        </a:p>
      </dgm:t>
    </dgm:pt>
    <dgm:pt modelId="{2152099A-9894-47EF-9259-6065E19DFD3B}" type="parTrans" cxnId="{4C0220BB-9758-4577-BAC3-1B063A4C0AFB}">
      <dgm:prSet/>
      <dgm:spPr/>
      <dgm:t>
        <a:bodyPr/>
        <a:lstStyle/>
        <a:p>
          <a:endParaRPr lang="en-US"/>
        </a:p>
      </dgm:t>
    </dgm:pt>
    <dgm:pt modelId="{1F9168D5-2271-4DC8-8EA1-3F985F992BCC}" type="sibTrans" cxnId="{4C0220BB-9758-4577-BAC3-1B063A4C0AFB}">
      <dgm:prSet/>
      <dgm:spPr/>
      <dgm:t>
        <a:bodyPr/>
        <a:lstStyle/>
        <a:p>
          <a:endParaRPr lang="en-US"/>
        </a:p>
      </dgm:t>
    </dgm:pt>
    <dgm:pt modelId="{ECDAE271-3F77-4401-87D2-CE329E4EEA7C}">
      <dgm:prSet/>
      <dgm:spPr/>
      <dgm:t>
        <a:bodyPr/>
        <a:lstStyle/>
        <a:p>
          <a:r>
            <a:rPr lang="en-US" dirty="0"/>
            <a:t>Infanticide / New Eugenics / Euthanasia young, old and in between </a:t>
          </a:r>
        </a:p>
      </dgm:t>
    </dgm:pt>
    <dgm:pt modelId="{9C9891EC-DC77-486F-9BF4-35D36C1AF227}" type="parTrans" cxnId="{62E61017-5480-4F84-B5F9-27E3B8BE6BA1}">
      <dgm:prSet/>
      <dgm:spPr/>
      <dgm:t>
        <a:bodyPr/>
        <a:lstStyle/>
        <a:p>
          <a:endParaRPr lang="en-US"/>
        </a:p>
      </dgm:t>
    </dgm:pt>
    <dgm:pt modelId="{7077DC8B-79D0-413F-83B0-E75BF581E596}" type="sibTrans" cxnId="{62E61017-5480-4F84-B5F9-27E3B8BE6BA1}">
      <dgm:prSet/>
      <dgm:spPr/>
      <dgm:t>
        <a:bodyPr/>
        <a:lstStyle/>
        <a:p>
          <a:endParaRPr lang="en-US"/>
        </a:p>
      </dgm:t>
    </dgm:pt>
    <dgm:pt modelId="{ED0C5F67-F683-484B-B156-85A15D36FD42}" type="pres">
      <dgm:prSet presAssocID="{BE242D53-A041-4917-821D-00554E95ADCA}" presName="outerComposite" presStyleCnt="0">
        <dgm:presLayoutVars>
          <dgm:chMax val="5"/>
          <dgm:dir/>
          <dgm:resizeHandles val="exact"/>
        </dgm:presLayoutVars>
      </dgm:prSet>
      <dgm:spPr/>
    </dgm:pt>
    <dgm:pt modelId="{413C4C00-FE4B-4744-A0B6-4BFA436FA7C6}" type="pres">
      <dgm:prSet presAssocID="{BE242D53-A041-4917-821D-00554E95ADCA}" presName="dummyMaxCanvas" presStyleCnt="0">
        <dgm:presLayoutVars/>
      </dgm:prSet>
      <dgm:spPr/>
    </dgm:pt>
    <dgm:pt modelId="{52C73211-3B54-1E46-BE11-3D2E81E62C3D}" type="pres">
      <dgm:prSet presAssocID="{BE242D53-A041-4917-821D-00554E95ADCA}" presName="TwoNodes_1" presStyleLbl="node1" presStyleIdx="0" presStyleCnt="2">
        <dgm:presLayoutVars>
          <dgm:bulletEnabled val="1"/>
        </dgm:presLayoutVars>
      </dgm:prSet>
      <dgm:spPr/>
    </dgm:pt>
    <dgm:pt modelId="{13CC688A-3F65-1444-996A-6E807BE45529}" type="pres">
      <dgm:prSet presAssocID="{BE242D53-A041-4917-821D-00554E95ADCA}" presName="TwoNodes_2" presStyleLbl="node1" presStyleIdx="1" presStyleCnt="2">
        <dgm:presLayoutVars>
          <dgm:bulletEnabled val="1"/>
        </dgm:presLayoutVars>
      </dgm:prSet>
      <dgm:spPr/>
    </dgm:pt>
    <dgm:pt modelId="{6F55E26F-EDD2-2146-A549-FEF269EEBFA7}" type="pres">
      <dgm:prSet presAssocID="{BE242D53-A041-4917-821D-00554E95ADCA}" presName="TwoConn_1-2" presStyleLbl="fgAccFollowNode1" presStyleIdx="0" presStyleCnt="1">
        <dgm:presLayoutVars>
          <dgm:bulletEnabled val="1"/>
        </dgm:presLayoutVars>
      </dgm:prSet>
      <dgm:spPr/>
    </dgm:pt>
    <dgm:pt modelId="{D2F1C26A-0A1D-8645-A52C-8B30950D81AD}" type="pres">
      <dgm:prSet presAssocID="{BE242D53-A041-4917-821D-00554E95ADCA}" presName="TwoNodes_1_text" presStyleLbl="node1" presStyleIdx="1" presStyleCnt="2">
        <dgm:presLayoutVars>
          <dgm:bulletEnabled val="1"/>
        </dgm:presLayoutVars>
      </dgm:prSet>
      <dgm:spPr/>
    </dgm:pt>
    <dgm:pt modelId="{B5B00CF9-A7FF-174A-BA54-B419A90D206C}" type="pres">
      <dgm:prSet presAssocID="{BE242D53-A041-4917-821D-00554E95ADCA}" presName="TwoNodes_2_text" presStyleLbl="node1" presStyleIdx="1" presStyleCnt="2">
        <dgm:presLayoutVars>
          <dgm:bulletEnabled val="1"/>
        </dgm:presLayoutVars>
      </dgm:prSet>
      <dgm:spPr/>
    </dgm:pt>
  </dgm:ptLst>
  <dgm:cxnLst>
    <dgm:cxn modelId="{62E61017-5480-4F84-B5F9-27E3B8BE6BA1}" srcId="{BE242D53-A041-4917-821D-00554E95ADCA}" destId="{ECDAE271-3F77-4401-87D2-CE329E4EEA7C}" srcOrd="1" destOrd="0" parTransId="{9C9891EC-DC77-486F-9BF4-35D36C1AF227}" sibTransId="{7077DC8B-79D0-413F-83B0-E75BF581E596}"/>
    <dgm:cxn modelId="{FF929860-C4B3-134A-B8C7-F1B8E2A469BE}" type="presOf" srcId="{1F9168D5-2271-4DC8-8EA1-3F985F992BCC}" destId="{6F55E26F-EDD2-2146-A549-FEF269EEBFA7}" srcOrd="0" destOrd="0" presId="urn:microsoft.com/office/officeart/2005/8/layout/vProcess5"/>
    <dgm:cxn modelId="{BA0E9E44-1446-234E-AB0B-6A67DDB95078}" type="presOf" srcId="{6A3207C0-A5BC-4DFB-8AC7-8E97B373D32B}" destId="{D2F1C26A-0A1D-8645-A52C-8B30950D81AD}" srcOrd="1" destOrd="0" presId="urn:microsoft.com/office/officeart/2005/8/layout/vProcess5"/>
    <dgm:cxn modelId="{9D4B1955-AF1C-9D4B-9A9F-D304E29B0224}" type="presOf" srcId="{ECDAE271-3F77-4401-87D2-CE329E4EEA7C}" destId="{B5B00CF9-A7FF-174A-BA54-B419A90D206C}" srcOrd="1" destOrd="0" presId="urn:microsoft.com/office/officeart/2005/8/layout/vProcess5"/>
    <dgm:cxn modelId="{D8301B7C-2144-B34B-B366-EEFE4D144FA5}" type="presOf" srcId="{ECDAE271-3F77-4401-87D2-CE329E4EEA7C}" destId="{13CC688A-3F65-1444-996A-6E807BE45529}" srcOrd="0" destOrd="0" presId="urn:microsoft.com/office/officeart/2005/8/layout/vProcess5"/>
    <dgm:cxn modelId="{33236FBA-ADA2-B241-B202-8925ACB2BD4A}" type="presOf" srcId="{6A3207C0-A5BC-4DFB-8AC7-8E97B373D32B}" destId="{52C73211-3B54-1E46-BE11-3D2E81E62C3D}" srcOrd="0" destOrd="0" presId="urn:microsoft.com/office/officeart/2005/8/layout/vProcess5"/>
    <dgm:cxn modelId="{4C0220BB-9758-4577-BAC3-1B063A4C0AFB}" srcId="{BE242D53-A041-4917-821D-00554E95ADCA}" destId="{6A3207C0-A5BC-4DFB-8AC7-8E97B373D32B}" srcOrd="0" destOrd="0" parTransId="{2152099A-9894-47EF-9259-6065E19DFD3B}" sibTransId="{1F9168D5-2271-4DC8-8EA1-3F985F992BCC}"/>
    <dgm:cxn modelId="{64D00BF4-8C54-3A46-B803-B722D8DA5D66}" type="presOf" srcId="{BE242D53-A041-4917-821D-00554E95ADCA}" destId="{ED0C5F67-F683-484B-B156-85A15D36FD42}" srcOrd="0" destOrd="0" presId="urn:microsoft.com/office/officeart/2005/8/layout/vProcess5"/>
    <dgm:cxn modelId="{D2EA4456-95A9-BC45-B4F1-F02BDD3D2137}" type="presParOf" srcId="{ED0C5F67-F683-484B-B156-85A15D36FD42}" destId="{413C4C00-FE4B-4744-A0B6-4BFA436FA7C6}" srcOrd="0" destOrd="0" presId="urn:microsoft.com/office/officeart/2005/8/layout/vProcess5"/>
    <dgm:cxn modelId="{6F68C93C-CFDC-EC4D-A707-AC503E5636DA}" type="presParOf" srcId="{ED0C5F67-F683-484B-B156-85A15D36FD42}" destId="{52C73211-3B54-1E46-BE11-3D2E81E62C3D}" srcOrd="1" destOrd="0" presId="urn:microsoft.com/office/officeart/2005/8/layout/vProcess5"/>
    <dgm:cxn modelId="{1E8D3C4B-8860-6B48-A8FF-916051076A46}" type="presParOf" srcId="{ED0C5F67-F683-484B-B156-85A15D36FD42}" destId="{13CC688A-3F65-1444-996A-6E807BE45529}" srcOrd="2" destOrd="0" presId="urn:microsoft.com/office/officeart/2005/8/layout/vProcess5"/>
    <dgm:cxn modelId="{6A2FC8DA-3493-9C4D-8830-201CA0865B82}" type="presParOf" srcId="{ED0C5F67-F683-484B-B156-85A15D36FD42}" destId="{6F55E26F-EDD2-2146-A549-FEF269EEBFA7}" srcOrd="3" destOrd="0" presId="urn:microsoft.com/office/officeart/2005/8/layout/vProcess5"/>
    <dgm:cxn modelId="{9FC558A1-8C24-1345-A711-7C8F21D03E40}" type="presParOf" srcId="{ED0C5F67-F683-484B-B156-85A15D36FD42}" destId="{D2F1C26A-0A1D-8645-A52C-8B30950D81AD}" srcOrd="4" destOrd="0" presId="urn:microsoft.com/office/officeart/2005/8/layout/vProcess5"/>
    <dgm:cxn modelId="{3692F706-46C7-CE45-9BAB-78B269ACB8B6}" type="presParOf" srcId="{ED0C5F67-F683-484B-B156-85A15D36FD42}" destId="{B5B00CF9-A7FF-174A-BA54-B419A90D206C}" srcOrd="5"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0561D3-3605-5649-98AC-52473496A1E3}" type="doc">
      <dgm:prSet loTypeId="urn:microsoft.com/office/officeart/2005/8/layout/lProcess3" loCatId="process" qsTypeId="urn:microsoft.com/office/officeart/2005/8/quickstyle/simple3" qsCatId="simple" csTypeId="urn:microsoft.com/office/officeart/2005/8/colors/accent1_2" csCatId="accent1" phldr="1"/>
      <dgm:spPr/>
      <dgm:t>
        <a:bodyPr/>
        <a:lstStyle/>
        <a:p>
          <a:endParaRPr lang="en-US"/>
        </a:p>
      </dgm:t>
    </dgm:pt>
    <dgm:pt modelId="{B813E610-A492-9846-9AB1-ABDEB917FFC1}">
      <dgm:prSet/>
      <dgm:spPr/>
      <dgm:t>
        <a:bodyPr/>
        <a:lstStyle/>
        <a:p>
          <a:r>
            <a:rPr lang="en-US" dirty="0"/>
            <a:t>Ecstasy of Marital Intercourse </a:t>
          </a:r>
          <a:r>
            <a:rPr lang="en-US" dirty="0">
              <a:sym typeface="Wingdings" pitchFamily="2" charset="2"/>
            </a:rPr>
            <a:t></a:t>
          </a:r>
          <a:r>
            <a:rPr lang="en-US" dirty="0"/>
            <a:t> </a:t>
          </a:r>
        </a:p>
        <a:p>
          <a:r>
            <a:rPr lang="en-US" dirty="0"/>
            <a:t>Souls of Spouses Uniting</a:t>
          </a:r>
        </a:p>
      </dgm:t>
    </dgm:pt>
    <dgm:pt modelId="{530FC960-32F9-0A4B-A35D-7C99C3A09E54}" type="parTrans" cxnId="{80AC545D-1BB0-DB4B-B89B-2CC13A6E0860}">
      <dgm:prSet/>
      <dgm:spPr/>
      <dgm:t>
        <a:bodyPr/>
        <a:lstStyle/>
        <a:p>
          <a:endParaRPr lang="en-US"/>
        </a:p>
      </dgm:t>
    </dgm:pt>
    <dgm:pt modelId="{3FA0F9B3-97A9-A54C-B101-ED88B091A6AF}" type="sibTrans" cxnId="{80AC545D-1BB0-DB4B-B89B-2CC13A6E0860}">
      <dgm:prSet/>
      <dgm:spPr/>
      <dgm:t>
        <a:bodyPr/>
        <a:lstStyle/>
        <a:p>
          <a:endParaRPr lang="en-US"/>
        </a:p>
      </dgm:t>
    </dgm:pt>
    <dgm:pt modelId="{8E5A1D17-DF52-E548-ACB8-B76045DA8C7B}">
      <dgm:prSet/>
      <dgm:spPr/>
      <dgm:t>
        <a:bodyPr/>
        <a:lstStyle/>
        <a:p>
          <a:r>
            <a:rPr lang="en-US" dirty="0"/>
            <a:t>Ecstasy of Mystical Union </a:t>
          </a:r>
          <a:r>
            <a:rPr lang="en-US" dirty="0">
              <a:sym typeface="Wingdings" pitchFamily="2" charset="2"/>
            </a:rPr>
            <a:t></a:t>
          </a:r>
          <a:r>
            <a:rPr lang="en-US" dirty="0"/>
            <a:t> </a:t>
          </a:r>
        </a:p>
        <a:p>
          <a:r>
            <a:rPr lang="en-US" dirty="0"/>
            <a:t>Soul Uniting with Holy Spirit</a:t>
          </a:r>
        </a:p>
      </dgm:t>
    </dgm:pt>
    <dgm:pt modelId="{EAE01C3E-BD43-964F-93C7-DF36803BC3DD}" type="parTrans" cxnId="{DB6F5F52-0433-8046-B0C6-CDCA18491472}">
      <dgm:prSet/>
      <dgm:spPr/>
      <dgm:t>
        <a:bodyPr/>
        <a:lstStyle/>
        <a:p>
          <a:endParaRPr lang="en-US"/>
        </a:p>
      </dgm:t>
    </dgm:pt>
    <dgm:pt modelId="{07CC8009-8317-D348-A999-95BFA1BAA257}" type="sibTrans" cxnId="{DB6F5F52-0433-8046-B0C6-CDCA18491472}">
      <dgm:prSet/>
      <dgm:spPr/>
      <dgm:t>
        <a:bodyPr/>
        <a:lstStyle/>
        <a:p>
          <a:endParaRPr lang="en-US"/>
        </a:p>
      </dgm:t>
    </dgm:pt>
    <dgm:pt modelId="{2E28CC9A-EAAA-474C-97EA-68DFBBD553BA}" type="pres">
      <dgm:prSet presAssocID="{030561D3-3605-5649-98AC-52473496A1E3}" presName="Name0" presStyleCnt="0">
        <dgm:presLayoutVars>
          <dgm:chPref val="3"/>
          <dgm:dir/>
          <dgm:animLvl val="lvl"/>
          <dgm:resizeHandles/>
        </dgm:presLayoutVars>
      </dgm:prSet>
      <dgm:spPr/>
    </dgm:pt>
    <dgm:pt modelId="{307C99AF-B7E5-B14A-B1D1-12C31D938092}" type="pres">
      <dgm:prSet presAssocID="{B813E610-A492-9846-9AB1-ABDEB917FFC1}" presName="horFlow" presStyleCnt="0"/>
      <dgm:spPr/>
    </dgm:pt>
    <dgm:pt modelId="{4C933C90-D949-2A47-91CE-DCE5C36444BD}" type="pres">
      <dgm:prSet presAssocID="{B813E610-A492-9846-9AB1-ABDEB917FFC1}" presName="bigChev" presStyleLbl="node1" presStyleIdx="0" presStyleCnt="2" custScaleX="124057" custScaleY="62577" custLinFactNeighborX="-32243" custLinFactNeighborY="2892"/>
      <dgm:spPr/>
    </dgm:pt>
    <dgm:pt modelId="{D3EC2AFC-0E8C-754A-8BEE-ACEB4D86AA50}" type="pres">
      <dgm:prSet presAssocID="{B813E610-A492-9846-9AB1-ABDEB917FFC1}" presName="vSp" presStyleCnt="0"/>
      <dgm:spPr/>
    </dgm:pt>
    <dgm:pt modelId="{254AA508-F38B-2348-A7D7-C91D5CC80255}" type="pres">
      <dgm:prSet presAssocID="{8E5A1D17-DF52-E548-ACB8-B76045DA8C7B}" presName="horFlow" presStyleCnt="0"/>
      <dgm:spPr/>
    </dgm:pt>
    <dgm:pt modelId="{70D6666F-0415-4D4E-B560-83216B3F38B3}" type="pres">
      <dgm:prSet presAssocID="{8E5A1D17-DF52-E548-ACB8-B76045DA8C7B}" presName="bigChev" presStyleLbl="node1" presStyleIdx="1" presStyleCnt="2" custScaleX="166035"/>
      <dgm:spPr/>
    </dgm:pt>
  </dgm:ptLst>
  <dgm:cxnLst>
    <dgm:cxn modelId="{80AC545D-1BB0-DB4B-B89B-2CC13A6E0860}" srcId="{030561D3-3605-5649-98AC-52473496A1E3}" destId="{B813E610-A492-9846-9AB1-ABDEB917FFC1}" srcOrd="0" destOrd="0" parTransId="{530FC960-32F9-0A4B-A35D-7C99C3A09E54}" sibTransId="{3FA0F9B3-97A9-A54C-B101-ED88B091A6AF}"/>
    <dgm:cxn modelId="{DB6F5F52-0433-8046-B0C6-CDCA18491472}" srcId="{030561D3-3605-5649-98AC-52473496A1E3}" destId="{8E5A1D17-DF52-E548-ACB8-B76045DA8C7B}" srcOrd="1" destOrd="0" parTransId="{EAE01C3E-BD43-964F-93C7-DF36803BC3DD}" sibTransId="{07CC8009-8317-D348-A999-95BFA1BAA257}"/>
    <dgm:cxn modelId="{850DDB90-EDD6-DD45-99DD-A1DA54AEC86A}" type="presOf" srcId="{8E5A1D17-DF52-E548-ACB8-B76045DA8C7B}" destId="{70D6666F-0415-4D4E-B560-83216B3F38B3}" srcOrd="0" destOrd="0" presId="urn:microsoft.com/office/officeart/2005/8/layout/lProcess3"/>
    <dgm:cxn modelId="{EC61D5C3-A7E1-DA40-9297-E4FCEC7B1D3F}" type="presOf" srcId="{030561D3-3605-5649-98AC-52473496A1E3}" destId="{2E28CC9A-EAAA-474C-97EA-68DFBBD553BA}" srcOrd="0" destOrd="0" presId="urn:microsoft.com/office/officeart/2005/8/layout/lProcess3"/>
    <dgm:cxn modelId="{994710FE-1D8A-6C47-8B1A-40E658026C8A}" type="presOf" srcId="{B813E610-A492-9846-9AB1-ABDEB917FFC1}" destId="{4C933C90-D949-2A47-91CE-DCE5C36444BD}" srcOrd="0" destOrd="0" presId="urn:microsoft.com/office/officeart/2005/8/layout/lProcess3"/>
    <dgm:cxn modelId="{8D2FAFF2-F351-F94E-AEBC-02669F26F9C2}" type="presParOf" srcId="{2E28CC9A-EAAA-474C-97EA-68DFBBD553BA}" destId="{307C99AF-B7E5-B14A-B1D1-12C31D938092}" srcOrd="0" destOrd="0" presId="urn:microsoft.com/office/officeart/2005/8/layout/lProcess3"/>
    <dgm:cxn modelId="{6B6EA9F2-31B8-3A4E-98BD-91DFF2570EBD}" type="presParOf" srcId="{307C99AF-B7E5-B14A-B1D1-12C31D938092}" destId="{4C933C90-D949-2A47-91CE-DCE5C36444BD}" srcOrd="0" destOrd="0" presId="urn:microsoft.com/office/officeart/2005/8/layout/lProcess3"/>
    <dgm:cxn modelId="{8B571E04-F3B8-AE4E-B66E-5B462ED4759D}" type="presParOf" srcId="{2E28CC9A-EAAA-474C-97EA-68DFBBD553BA}" destId="{D3EC2AFC-0E8C-754A-8BEE-ACEB4D86AA50}" srcOrd="1" destOrd="0" presId="urn:microsoft.com/office/officeart/2005/8/layout/lProcess3"/>
    <dgm:cxn modelId="{CF280990-B6C7-E44F-88EA-0881EACF5E6B}" type="presParOf" srcId="{2E28CC9A-EAAA-474C-97EA-68DFBBD553BA}" destId="{254AA508-F38B-2348-A7D7-C91D5CC80255}" srcOrd="2" destOrd="0" presId="urn:microsoft.com/office/officeart/2005/8/layout/lProcess3"/>
    <dgm:cxn modelId="{EC3EC6F7-6979-764D-A004-016CBDF253C0}" type="presParOf" srcId="{254AA508-F38B-2348-A7D7-C91D5CC80255}" destId="{70D6666F-0415-4D4E-B560-83216B3F38B3}"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91FF2-9B4C-6641-A42B-1673F160CB42}">
      <dsp:nvSpPr>
        <dsp:cNvPr id="0" name=""/>
        <dsp:cNvSpPr/>
      </dsp:nvSpPr>
      <dsp:spPr>
        <a:xfrm>
          <a:off x="1074" y="562268"/>
          <a:ext cx="3911334" cy="195566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dirty="0"/>
            <a:t>Moralistic Therapeutic Deism</a:t>
          </a:r>
        </a:p>
      </dsp:txBody>
      <dsp:txXfrm>
        <a:off x="58354" y="619548"/>
        <a:ext cx="3796774" cy="1841107"/>
      </dsp:txXfrm>
    </dsp:sp>
    <dsp:sp modelId="{556F9912-BD73-2848-B1F6-A8DFD3D006A4}">
      <dsp:nvSpPr>
        <dsp:cNvPr id="0" name=""/>
        <dsp:cNvSpPr/>
      </dsp:nvSpPr>
      <dsp:spPr>
        <a:xfrm>
          <a:off x="4890242" y="562268"/>
          <a:ext cx="3911334" cy="195566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dirty="0"/>
            <a:t>Practical Atheism</a:t>
          </a:r>
        </a:p>
      </dsp:txBody>
      <dsp:txXfrm>
        <a:off x="4947522" y="619548"/>
        <a:ext cx="3796774" cy="1841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73211-3B54-1E46-BE11-3D2E81E62C3D}">
      <dsp:nvSpPr>
        <dsp:cNvPr id="0" name=""/>
        <dsp:cNvSpPr/>
      </dsp:nvSpPr>
      <dsp:spPr>
        <a:xfrm>
          <a:off x="0" y="0"/>
          <a:ext cx="3687647" cy="1888283"/>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No Family / Maybe One Parent / Isolation / Orcification</a:t>
          </a:r>
        </a:p>
      </dsp:txBody>
      <dsp:txXfrm>
        <a:off x="54084" y="54084"/>
        <a:ext cx="1738403" cy="1780115"/>
      </dsp:txXfrm>
    </dsp:sp>
    <dsp:sp modelId="{13CC688A-3F65-1444-996A-6E807BE45529}">
      <dsp:nvSpPr>
        <dsp:cNvPr id="0" name=""/>
        <dsp:cNvSpPr/>
      </dsp:nvSpPr>
      <dsp:spPr>
        <a:xfrm>
          <a:off x="650761" y="2307901"/>
          <a:ext cx="3687647" cy="1888283"/>
        </a:xfrm>
        <a:prstGeom prst="roundRect">
          <a:avLst>
            <a:gd name="adj" fmla="val 1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Infanticide / New Eugenics / Euthanasia young, old and in between </a:t>
          </a:r>
        </a:p>
      </dsp:txBody>
      <dsp:txXfrm>
        <a:off x="703760" y="2360900"/>
        <a:ext cx="1703504" cy="1782285"/>
      </dsp:txXfrm>
    </dsp:sp>
    <dsp:sp modelId="{6F55E26F-EDD2-2146-A549-FEF269EEBFA7}">
      <dsp:nvSpPr>
        <dsp:cNvPr id="0" name=""/>
        <dsp:cNvSpPr/>
      </dsp:nvSpPr>
      <dsp:spPr>
        <a:xfrm>
          <a:off x="2460263" y="1484400"/>
          <a:ext cx="1227384" cy="1227384"/>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736424" y="1484400"/>
        <a:ext cx="675062" cy="9236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33C90-D949-2A47-91CE-DCE5C36444BD}">
      <dsp:nvSpPr>
        <dsp:cNvPr id="0" name=""/>
        <dsp:cNvSpPr/>
      </dsp:nvSpPr>
      <dsp:spPr>
        <a:xfrm>
          <a:off x="0" y="35314"/>
          <a:ext cx="3677555" cy="742015"/>
        </a:xfrm>
        <a:prstGeom prst="chevron">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Ecstasy of Marital Intercourse </a:t>
          </a:r>
          <a:r>
            <a:rPr lang="en-US" sz="1500" kern="1200" dirty="0">
              <a:sym typeface="Wingdings" pitchFamily="2" charset="2"/>
            </a:rPr>
            <a:t></a:t>
          </a:r>
          <a:r>
            <a:rPr lang="en-US" sz="1500" kern="1200" dirty="0"/>
            <a:t> </a:t>
          </a:r>
        </a:p>
        <a:p>
          <a:pPr marL="0" lvl="0" indent="0" algn="ctr" defTabSz="666750">
            <a:lnSpc>
              <a:spcPct val="90000"/>
            </a:lnSpc>
            <a:spcBef>
              <a:spcPct val="0"/>
            </a:spcBef>
            <a:spcAft>
              <a:spcPct val="35000"/>
            </a:spcAft>
            <a:buNone/>
          </a:pPr>
          <a:r>
            <a:rPr lang="en-US" sz="1500" kern="1200" dirty="0"/>
            <a:t>Souls of Spouses Uniting</a:t>
          </a:r>
        </a:p>
      </dsp:txBody>
      <dsp:txXfrm>
        <a:off x="371008" y="35314"/>
        <a:ext cx="2935540" cy="742015"/>
      </dsp:txXfrm>
    </dsp:sp>
    <dsp:sp modelId="{70D6666F-0415-4D4E-B560-83216B3F38B3}">
      <dsp:nvSpPr>
        <dsp:cNvPr id="0" name=""/>
        <dsp:cNvSpPr/>
      </dsp:nvSpPr>
      <dsp:spPr>
        <a:xfrm>
          <a:off x="734342" y="909043"/>
          <a:ext cx="4921955" cy="1185763"/>
        </a:xfrm>
        <a:prstGeom prst="chevron">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Ecstasy of Mystical Union </a:t>
          </a:r>
          <a:r>
            <a:rPr lang="en-US" sz="1500" kern="1200" dirty="0">
              <a:sym typeface="Wingdings" pitchFamily="2" charset="2"/>
            </a:rPr>
            <a:t></a:t>
          </a:r>
          <a:r>
            <a:rPr lang="en-US" sz="1500" kern="1200" dirty="0"/>
            <a:t> </a:t>
          </a:r>
        </a:p>
        <a:p>
          <a:pPr marL="0" lvl="0" indent="0" algn="ctr" defTabSz="666750">
            <a:lnSpc>
              <a:spcPct val="90000"/>
            </a:lnSpc>
            <a:spcBef>
              <a:spcPct val="0"/>
            </a:spcBef>
            <a:spcAft>
              <a:spcPct val="35000"/>
            </a:spcAft>
            <a:buNone/>
          </a:pPr>
          <a:r>
            <a:rPr lang="en-US" sz="1500" kern="1200" dirty="0"/>
            <a:t>Soul Uniting with Holy Spirit</a:t>
          </a:r>
        </a:p>
      </dsp:txBody>
      <dsp:txXfrm>
        <a:off x="1327224" y="909043"/>
        <a:ext cx="3736192" cy="11857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5D9C7CB-D710-8E41-B7CC-47F8C3A528DD}"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10052-6743-0E42-BB1D-9DCA610DEEC0}" type="slidenum">
              <a:rPr lang="en-US" smtClean="0"/>
              <a:t>‹#›</a:t>
            </a:fld>
            <a:endParaRPr lang="en-US"/>
          </a:p>
        </p:txBody>
      </p:sp>
    </p:spTree>
    <p:extLst>
      <p:ext uri="{BB962C8B-B14F-4D97-AF65-F5344CB8AC3E}">
        <p14:creationId xmlns:p14="http://schemas.microsoft.com/office/powerpoint/2010/main" val="185490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a:t>
            </a:fld>
            <a:endParaRPr lang="en-US"/>
          </a:p>
        </p:txBody>
      </p:sp>
    </p:spTree>
    <p:extLst>
      <p:ext uri="{BB962C8B-B14F-4D97-AF65-F5344CB8AC3E}">
        <p14:creationId xmlns:p14="http://schemas.microsoft.com/office/powerpoint/2010/main" val="173542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10</a:t>
            </a:fld>
            <a:endParaRPr lang="en-US"/>
          </a:p>
        </p:txBody>
      </p:sp>
    </p:spTree>
    <p:extLst>
      <p:ext uri="{BB962C8B-B14F-4D97-AF65-F5344CB8AC3E}">
        <p14:creationId xmlns:p14="http://schemas.microsoft.com/office/powerpoint/2010/main" val="276349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12</a:t>
            </a:fld>
            <a:endParaRPr lang="en-US"/>
          </a:p>
        </p:txBody>
      </p:sp>
    </p:spTree>
    <p:extLst>
      <p:ext uri="{BB962C8B-B14F-4D97-AF65-F5344CB8AC3E}">
        <p14:creationId xmlns:p14="http://schemas.microsoft.com/office/powerpoint/2010/main" val="3490921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13</a:t>
            </a:fld>
            <a:endParaRPr lang="en-US"/>
          </a:p>
        </p:txBody>
      </p:sp>
    </p:spTree>
    <p:extLst>
      <p:ext uri="{BB962C8B-B14F-4D97-AF65-F5344CB8AC3E}">
        <p14:creationId xmlns:p14="http://schemas.microsoft.com/office/powerpoint/2010/main" val="2545044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14</a:t>
            </a:fld>
            <a:endParaRPr lang="en-US"/>
          </a:p>
        </p:txBody>
      </p:sp>
    </p:spTree>
    <p:extLst>
      <p:ext uri="{BB962C8B-B14F-4D97-AF65-F5344CB8AC3E}">
        <p14:creationId xmlns:p14="http://schemas.microsoft.com/office/powerpoint/2010/main" val="252226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15</a:t>
            </a:fld>
            <a:endParaRPr lang="en-US"/>
          </a:p>
        </p:txBody>
      </p:sp>
    </p:spTree>
    <p:extLst>
      <p:ext uri="{BB962C8B-B14F-4D97-AF65-F5344CB8AC3E}">
        <p14:creationId xmlns:p14="http://schemas.microsoft.com/office/powerpoint/2010/main" val="4114832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16</a:t>
            </a:fld>
            <a:endParaRPr lang="en-US"/>
          </a:p>
        </p:txBody>
      </p:sp>
    </p:spTree>
    <p:extLst>
      <p:ext uri="{BB962C8B-B14F-4D97-AF65-F5344CB8AC3E}">
        <p14:creationId xmlns:p14="http://schemas.microsoft.com/office/powerpoint/2010/main" val="24435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17</a:t>
            </a:fld>
            <a:endParaRPr lang="en-US"/>
          </a:p>
        </p:txBody>
      </p:sp>
    </p:spTree>
    <p:extLst>
      <p:ext uri="{BB962C8B-B14F-4D97-AF65-F5344CB8AC3E}">
        <p14:creationId xmlns:p14="http://schemas.microsoft.com/office/powerpoint/2010/main" val="1910769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18</a:t>
            </a:fld>
            <a:endParaRPr lang="en-US"/>
          </a:p>
        </p:txBody>
      </p:sp>
    </p:spTree>
    <p:extLst>
      <p:ext uri="{BB962C8B-B14F-4D97-AF65-F5344CB8AC3E}">
        <p14:creationId xmlns:p14="http://schemas.microsoft.com/office/powerpoint/2010/main" val="914853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19</a:t>
            </a:fld>
            <a:endParaRPr lang="en-US"/>
          </a:p>
        </p:txBody>
      </p:sp>
    </p:spTree>
    <p:extLst>
      <p:ext uri="{BB962C8B-B14F-4D97-AF65-F5344CB8AC3E}">
        <p14:creationId xmlns:p14="http://schemas.microsoft.com/office/powerpoint/2010/main" val="1414592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20</a:t>
            </a:fld>
            <a:endParaRPr lang="en-US"/>
          </a:p>
        </p:txBody>
      </p:sp>
    </p:spTree>
    <p:extLst>
      <p:ext uri="{BB962C8B-B14F-4D97-AF65-F5344CB8AC3E}">
        <p14:creationId xmlns:p14="http://schemas.microsoft.com/office/powerpoint/2010/main" val="416605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a:t>
            </a:fld>
            <a:endParaRPr lang="en-US"/>
          </a:p>
        </p:txBody>
      </p:sp>
    </p:spTree>
    <p:extLst>
      <p:ext uri="{BB962C8B-B14F-4D97-AF65-F5344CB8AC3E}">
        <p14:creationId xmlns:p14="http://schemas.microsoft.com/office/powerpoint/2010/main" val="407065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21</a:t>
            </a:fld>
            <a:endParaRPr lang="en-US"/>
          </a:p>
        </p:txBody>
      </p:sp>
    </p:spTree>
    <p:extLst>
      <p:ext uri="{BB962C8B-B14F-4D97-AF65-F5344CB8AC3E}">
        <p14:creationId xmlns:p14="http://schemas.microsoft.com/office/powerpoint/2010/main" val="1322754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23</a:t>
            </a:fld>
            <a:endParaRPr lang="en-US"/>
          </a:p>
        </p:txBody>
      </p:sp>
    </p:spTree>
    <p:extLst>
      <p:ext uri="{BB962C8B-B14F-4D97-AF65-F5344CB8AC3E}">
        <p14:creationId xmlns:p14="http://schemas.microsoft.com/office/powerpoint/2010/main" val="193668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24</a:t>
            </a:fld>
            <a:endParaRPr lang="en-US"/>
          </a:p>
        </p:txBody>
      </p:sp>
    </p:spTree>
    <p:extLst>
      <p:ext uri="{BB962C8B-B14F-4D97-AF65-F5344CB8AC3E}">
        <p14:creationId xmlns:p14="http://schemas.microsoft.com/office/powerpoint/2010/main" val="4238605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25</a:t>
            </a:fld>
            <a:endParaRPr lang="en-US"/>
          </a:p>
        </p:txBody>
      </p:sp>
    </p:spTree>
    <p:extLst>
      <p:ext uri="{BB962C8B-B14F-4D97-AF65-F5344CB8AC3E}">
        <p14:creationId xmlns:p14="http://schemas.microsoft.com/office/powerpoint/2010/main" val="2357673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26</a:t>
            </a:fld>
            <a:endParaRPr lang="en-US"/>
          </a:p>
        </p:txBody>
      </p:sp>
    </p:spTree>
    <p:extLst>
      <p:ext uri="{BB962C8B-B14F-4D97-AF65-F5344CB8AC3E}">
        <p14:creationId xmlns:p14="http://schemas.microsoft.com/office/powerpoint/2010/main" val="2025904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27</a:t>
            </a:fld>
            <a:endParaRPr lang="en-US"/>
          </a:p>
        </p:txBody>
      </p:sp>
    </p:spTree>
    <p:extLst>
      <p:ext uri="{BB962C8B-B14F-4D97-AF65-F5344CB8AC3E}">
        <p14:creationId xmlns:p14="http://schemas.microsoft.com/office/powerpoint/2010/main" val="3967525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28</a:t>
            </a:fld>
            <a:endParaRPr lang="en-US"/>
          </a:p>
        </p:txBody>
      </p:sp>
    </p:spTree>
    <p:extLst>
      <p:ext uri="{BB962C8B-B14F-4D97-AF65-F5344CB8AC3E}">
        <p14:creationId xmlns:p14="http://schemas.microsoft.com/office/powerpoint/2010/main" val="857558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29</a:t>
            </a:fld>
            <a:endParaRPr lang="en-US"/>
          </a:p>
        </p:txBody>
      </p:sp>
    </p:spTree>
    <p:extLst>
      <p:ext uri="{BB962C8B-B14F-4D97-AF65-F5344CB8AC3E}">
        <p14:creationId xmlns:p14="http://schemas.microsoft.com/office/powerpoint/2010/main" val="1205752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31</a:t>
            </a:fld>
            <a:endParaRPr lang="en-US"/>
          </a:p>
        </p:txBody>
      </p:sp>
    </p:spTree>
    <p:extLst>
      <p:ext uri="{BB962C8B-B14F-4D97-AF65-F5344CB8AC3E}">
        <p14:creationId xmlns:p14="http://schemas.microsoft.com/office/powerpoint/2010/main" val="163076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3</a:t>
            </a:fld>
            <a:endParaRPr lang="en-US"/>
          </a:p>
        </p:txBody>
      </p:sp>
    </p:spTree>
    <p:extLst>
      <p:ext uri="{BB962C8B-B14F-4D97-AF65-F5344CB8AC3E}">
        <p14:creationId xmlns:p14="http://schemas.microsoft.com/office/powerpoint/2010/main" val="298112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4</a:t>
            </a:fld>
            <a:endParaRPr lang="en-US"/>
          </a:p>
        </p:txBody>
      </p:sp>
    </p:spTree>
    <p:extLst>
      <p:ext uri="{BB962C8B-B14F-4D97-AF65-F5344CB8AC3E}">
        <p14:creationId xmlns:p14="http://schemas.microsoft.com/office/powerpoint/2010/main" val="180462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5</a:t>
            </a:fld>
            <a:endParaRPr lang="en-US"/>
          </a:p>
        </p:txBody>
      </p:sp>
    </p:spTree>
    <p:extLst>
      <p:ext uri="{BB962C8B-B14F-4D97-AF65-F5344CB8AC3E}">
        <p14:creationId xmlns:p14="http://schemas.microsoft.com/office/powerpoint/2010/main" val="192720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6</a:t>
            </a:fld>
            <a:endParaRPr lang="en-US"/>
          </a:p>
        </p:txBody>
      </p:sp>
    </p:spTree>
    <p:extLst>
      <p:ext uri="{BB962C8B-B14F-4D97-AF65-F5344CB8AC3E}">
        <p14:creationId xmlns:p14="http://schemas.microsoft.com/office/powerpoint/2010/main" val="15676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7</a:t>
            </a:fld>
            <a:endParaRPr lang="en-US"/>
          </a:p>
        </p:txBody>
      </p:sp>
    </p:spTree>
    <p:extLst>
      <p:ext uri="{BB962C8B-B14F-4D97-AF65-F5344CB8AC3E}">
        <p14:creationId xmlns:p14="http://schemas.microsoft.com/office/powerpoint/2010/main" val="1003064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8</a:t>
            </a:fld>
            <a:endParaRPr lang="en-US"/>
          </a:p>
        </p:txBody>
      </p:sp>
    </p:spTree>
    <p:extLst>
      <p:ext uri="{BB962C8B-B14F-4D97-AF65-F5344CB8AC3E}">
        <p14:creationId xmlns:p14="http://schemas.microsoft.com/office/powerpoint/2010/main" val="219652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510052-6743-0E42-BB1D-9DCA610DEEC0}" type="slidenum">
              <a:rPr lang="en-US" smtClean="0"/>
              <a:t>9</a:t>
            </a:fld>
            <a:endParaRPr lang="en-US"/>
          </a:p>
        </p:txBody>
      </p:sp>
    </p:spTree>
    <p:extLst>
      <p:ext uri="{BB962C8B-B14F-4D97-AF65-F5344CB8AC3E}">
        <p14:creationId xmlns:p14="http://schemas.microsoft.com/office/powerpoint/2010/main" val="51447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771B5F-0501-47C9-B93C-3F0B55D550D0}" type="datetime1">
              <a:rPr lang="en-US" smtClean="0"/>
              <a:t>3/26/2024</a:t>
            </a:fld>
            <a:endParaRPr lang="en-US"/>
          </a:p>
        </p:txBody>
      </p:sp>
      <p:sp>
        <p:nvSpPr>
          <p:cNvPr id="5" name="Footer Placeholder 4"/>
          <p:cNvSpPr>
            <a:spLocks noGrp="1"/>
          </p:cNvSpPr>
          <p:nvPr>
            <p:ph type="ftr" sz="quarter" idx="11"/>
          </p:nvPr>
        </p:nvSpPr>
        <p:spPr/>
        <p:txBody>
          <a:bodyPr/>
          <a:lstStyle/>
          <a:p>
            <a:r>
              <a:rPr lang="en-US"/>
              <a:t>© Mission Capital </a:t>
            </a:r>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36299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8E36C1-81C0-4FA2-9997-BE422020127F}" type="datetime1">
              <a:rPr lang="en-US" smtClean="0"/>
              <a:t>3/26/2024</a:t>
            </a:fld>
            <a:endParaRPr lang="en-US" dirty="0"/>
          </a:p>
        </p:txBody>
      </p:sp>
      <p:sp>
        <p:nvSpPr>
          <p:cNvPr id="6" name="Footer Placeholder 5"/>
          <p:cNvSpPr>
            <a:spLocks noGrp="1"/>
          </p:cNvSpPr>
          <p:nvPr>
            <p:ph type="ftr" sz="quarter" idx="11"/>
          </p:nvPr>
        </p:nvSpPr>
        <p:spPr/>
        <p:txBody>
          <a:bodyPr/>
          <a:lstStyle/>
          <a:p>
            <a:r>
              <a:rPr lang="en-US"/>
              <a:t>© Mission Capital </a:t>
            </a:r>
            <a:endParaRPr lang="en-US" dirty="0"/>
          </a:p>
        </p:txBody>
      </p:sp>
      <p:sp>
        <p:nvSpPr>
          <p:cNvPr id="7" name="Slide Number Placeholder 6"/>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30546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F83C775-FF91-4149-8E96-7CEFD5F3342B}" type="datetime1">
              <a:rPr lang="en-US" smtClean="0"/>
              <a:t>3/26/2024</a:t>
            </a:fld>
            <a:endParaRPr lang="en-US" dirty="0"/>
          </a:p>
        </p:txBody>
      </p:sp>
      <p:sp>
        <p:nvSpPr>
          <p:cNvPr id="5" name="Footer Placeholder 4"/>
          <p:cNvSpPr>
            <a:spLocks noGrp="1"/>
          </p:cNvSpPr>
          <p:nvPr>
            <p:ph type="ftr" sz="quarter" idx="11"/>
          </p:nvPr>
        </p:nvSpPr>
        <p:spPr/>
        <p:txBody>
          <a:bodyPr/>
          <a:lstStyle/>
          <a:p>
            <a:r>
              <a:rPr lang="en-US"/>
              <a:t>© Mission Capital </a:t>
            </a:r>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4236171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C05EC15-D03E-4006-9F0A-65B8A89DD0EA}" type="datetime1">
              <a:rPr lang="en-US" smtClean="0"/>
              <a:t>3/26/2024</a:t>
            </a:fld>
            <a:endParaRPr lang="en-US" dirty="0"/>
          </a:p>
        </p:txBody>
      </p:sp>
      <p:sp>
        <p:nvSpPr>
          <p:cNvPr id="5" name="Footer Placeholder 4"/>
          <p:cNvSpPr>
            <a:spLocks noGrp="1"/>
          </p:cNvSpPr>
          <p:nvPr>
            <p:ph type="ftr" sz="quarter" idx="11"/>
          </p:nvPr>
        </p:nvSpPr>
        <p:spPr/>
        <p:txBody>
          <a:bodyPr/>
          <a:lstStyle/>
          <a:p>
            <a:r>
              <a:rPr lang="en-US"/>
              <a:t>© Mission Capital </a:t>
            </a:r>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12360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2D42BD-857A-470A-9088-902587B9186C}" type="datetime1">
              <a:rPr lang="en-US" smtClean="0"/>
              <a:t>3/26/2024</a:t>
            </a:fld>
            <a:endParaRPr lang="en-US" dirty="0"/>
          </a:p>
        </p:txBody>
      </p:sp>
      <p:sp>
        <p:nvSpPr>
          <p:cNvPr id="5" name="Footer Placeholder 4"/>
          <p:cNvSpPr>
            <a:spLocks noGrp="1"/>
          </p:cNvSpPr>
          <p:nvPr>
            <p:ph type="ftr" sz="quarter" idx="11"/>
          </p:nvPr>
        </p:nvSpPr>
        <p:spPr/>
        <p:txBody>
          <a:bodyPr/>
          <a:lstStyle/>
          <a:p>
            <a:r>
              <a:rPr lang="en-US"/>
              <a:t>© Mission Capital </a:t>
            </a:r>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3976205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83B73D-BEFD-49D6-A87E-560C67EE8B36}" type="datetime1">
              <a:rPr lang="en-US" smtClean="0"/>
              <a:t>3/26/2024</a:t>
            </a:fld>
            <a:endParaRPr lang="en-US" dirty="0"/>
          </a:p>
        </p:txBody>
      </p:sp>
      <p:sp>
        <p:nvSpPr>
          <p:cNvPr id="4" name="Footer Placeholder 4"/>
          <p:cNvSpPr>
            <a:spLocks noGrp="1"/>
          </p:cNvSpPr>
          <p:nvPr>
            <p:ph type="ftr" sz="quarter" idx="11"/>
          </p:nvPr>
        </p:nvSpPr>
        <p:spPr/>
        <p:txBody>
          <a:bodyPr/>
          <a:lstStyle/>
          <a:p>
            <a:r>
              <a:rPr lang="en-US"/>
              <a:t>© Mission Capital </a:t>
            </a:r>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3807388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020B8AF-2991-4293-AE2A-C3B7BE28E22B}" type="datetime1">
              <a:rPr lang="en-US" smtClean="0"/>
              <a:t>3/26/2024</a:t>
            </a:fld>
            <a:endParaRPr lang="en-US" dirty="0"/>
          </a:p>
        </p:txBody>
      </p:sp>
      <p:sp>
        <p:nvSpPr>
          <p:cNvPr id="4" name="Footer Placeholder 4"/>
          <p:cNvSpPr>
            <a:spLocks noGrp="1"/>
          </p:cNvSpPr>
          <p:nvPr>
            <p:ph type="ftr" sz="quarter" idx="11"/>
          </p:nvPr>
        </p:nvSpPr>
        <p:spPr/>
        <p:txBody>
          <a:bodyPr/>
          <a:lstStyle/>
          <a:p>
            <a:r>
              <a:rPr lang="en-US"/>
              <a:t>© Mission Capital </a:t>
            </a:r>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4185777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6FAA34-0C82-48DC-862A-3B67F1CFED50}" type="datetime1">
              <a:rPr lang="en-US" smtClean="0"/>
              <a:t>3/26/2024</a:t>
            </a:fld>
            <a:endParaRPr lang="en-US"/>
          </a:p>
        </p:txBody>
      </p:sp>
      <p:sp>
        <p:nvSpPr>
          <p:cNvPr id="5" name="Footer Placeholder 4"/>
          <p:cNvSpPr>
            <a:spLocks noGrp="1"/>
          </p:cNvSpPr>
          <p:nvPr>
            <p:ph type="ftr" sz="quarter" idx="11"/>
          </p:nvPr>
        </p:nvSpPr>
        <p:spPr/>
        <p:txBody>
          <a:bodyPr/>
          <a:lstStyle/>
          <a:p>
            <a:r>
              <a:rPr lang="en-US"/>
              <a:t>© Mission Capital </a:t>
            </a:r>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78010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1FAD8-A73A-44FB-BA4B-072415BFDF4F}" type="datetime1">
              <a:rPr lang="en-US" smtClean="0"/>
              <a:t>3/26/2024</a:t>
            </a:fld>
            <a:endParaRPr lang="en-US"/>
          </a:p>
        </p:txBody>
      </p:sp>
      <p:sp>
        <p:nvSpPr>
          <p:cNvPr id="5" name="Footer Placeholder 4"/>
          <p:cNvSpPr>
            <a:spLocks noGrp="1"/>
          </p:cNvSpPr>
          <p:nvPr>
            <p:ph type="ftr" sz="quarter" idx="11"/>
          </p:nvPr>
        </p:nvSpPr>
        <p:spPr/>
        <p:txBody>
          <a:bodyPr/>
          <a:lstStyle/>
          <a:p>
            <a:r>
              <a:rPr lang="en-US"/>
              <a:t>© Mission Capital </a:t>
            </a:r>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62236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31EF-C3C9-499F-A961-9EBAD2A17F85}" type="datetime1">
              <a:rPr lang="en-US" smtClean="0"/>
              <a:t>3/26/2024</a:t>
            </a:fld>
            <a:endParaRPr lang="en-US"/>
          </a:p>
        </p:txBody>
      </p:sp>
      <p:sp>
        <p:nvSpPr>
          <p:cNvPr id="5" name="Footer Placeholder 4"/>
          <p:cNvSpPr>
            <a:spLocks noGrp="1"/>
          </p:cNvSpPr>
          <p:nvPr>
            <p:ph type="ftr" sz="quarter" idx="11"/>
          </p:nvPr>
        </p:nvSpPr>
        <p:spPr/>
        <p:txBody>
          <a:bodyPr/>
          <a:lstStyle/>
          <a:p>
            <a:r>
              <a:rPr lang="en-US"/>
              <a:t>© Mission Capital </a:t>
            </a:r>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21806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24D253-76CF-4AEA-8261-B2E3C3E07420}" type="datetime1">
              <a:rPr lang="en-US" smtClean="0"/>
              <a:t>3/26/2024</a:t>
            </a:fld>
            <a:endParaRPr lang="en-US"/>
          </a:p>
        </p:txBody>
      </p:sp>
      <p:sp>
        <p:nvSpPr>
          <p:cNvPr id="5" name="Footer Placeholder 4"/>
          <p:cNvSpPr>
            <a:spLocks noGrp="1"/>
          </p:cNvSpPr>
          <p:nvPr>
            <p:ph type="ftr" sz="quarter" idx="11"/>
          </p:nvPr>
        </p:nvSpPr>
        <p:spPr/>
        <p:txBody>
          <a:bodyPr/>
          <a:lstStyle/>
          <a:p>
            <a:r>
              <a:rPr lang="en-US"/>
              <a:t>© Mission Capital </a:t>
            </a:r>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61656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BA9DC6-22B8-402C-85E2-B2DCC6102A83}" type="datetime1">
              <a:rPr lang="en-US" smtClean="0"/>
              <a:t>3/26/2024</a:t>
            </a:fld>
            <a:endParaRPr lang="en-US"/>
          </a:p>
        </p:txBody>
      </p:sp>
      <p:sp>
        <p:nvSpPr>
          <p:cNvPr id="6" name="Footer Placeholder 5"/>
          <p:cNvSpPr>
            <a:spLocks noGrp="1"/>
          </p:cNvSpPr>
          <p:nvPr>
            <p:ph type="ftr" sz="quarter" idx="11"/>
          </p:nvPr>
        </p:nvSpPr>
        <p:spPr/>
        <p:txBody>
          <a:bodyPr/>
          <a:lstStyle/>
          <a:p>
            <a:r>
              <a:rPr lang="en-US"/>
              <a:t>© Mission Capital </a:t>
            </a:r>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62037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9E8E9C-23E5-4F38-B63A-F46F64173652}" type="datetime1">
              <a:rPr lang="en-US" smtClean="0"/>
              <a:t>3/26/2024</a:t>
            </a:fld>
            <a:endParaRPr lang="en-US"/>
          </a:p>
        </p:txBody>
      </p:sp>
      <p:sp>
        <p:nvSpPr>
          <p:cNvPr id="8" name="Footer Placeholder 7"/>
          <p:cNvSpPr>
            <a:spLocks noGrp="1"/>
          </p:cNvSpPr>
          <p:nvPr>
            <p:ph type="ftr" sz="quarter" idx="11"/>
          </p:nvPr>
        </p:nvSpPr>
        <p:spPr/>
        <p:txBody>
          <a:bodyPr/>
          <a:lstStyle/>
          <a:p>
            <a:r>
              <a:rPr lang="en-US"/>
              <a:t>© Mission Capital </a:t>
            </a:r>
          </a:p>
        </p:txBody>
      </p:sp>
      <p:sp>
        <p:nvSpPr>
          <p:cNvPr id="9" name="Slide Number Placeholder 8"/>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26413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34DB8A9-66C4-4366-8192-2517B011FB81}" type="datetime1">
              <a:rPr lang="en-US" smtClean="0"/>
              <a:t>3/26/2024</a:t>
            </a:fld>
            <a:endParaRPr lang="en-US"/>
          </a:p>
        </p:txBody>
      </p:sp>
      <p:sp>
        <p:nvSpPr>
          <p:cNvPr id="5" name="Footer Placeholder 3"/>
          <p:cNvSpPr>
            <a:spLocks noGrp="1"/>
          </p:cNvSpPr>
          <p:nvPr>
            <p:ph type="ftr" sz="quarter" idx="11"/>
          </p:nvPr>
        </p:nvSpPr>
        <p:spPr/>
        <p:txBody>
          <a:bodyPr/>
          <a:lstStyle/>
          <a:p>
            <a:r>
              <a:rPr lang="en-US"/>
              <a:t>© Mission Capital </a:t>
            </a:r>
          </a:p>
        </p:txBody>
      </p:sp>
      <p:sp>
        <p:nvSpPr>
          <p:cNvPr id="6" name="Slide Number Placeholder 4"/>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499388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C3EEE63-5925-463A-ADC6-4E11B09F42A4}" type="datetime1">
              <a:rPr lang="en-US" smtClean="0"/>
              <a:t>3/26/2024</a:t>
            </a:fld>
            <a:endParaRPr lang="en-US"/>
          </a:p>
        </p:txBody>
      </p:sp>
      <p:sp>
        <p:nvSpPr>
          <p:cNvPr id="5" name="Footer Placeholder 2"/>
          <p:cNvSpPr>
            <a:spLocks noGrp="1"/>
          </p:cNvSpPr>
          <p:nvPr>
            <p:ph type="ftr" sz="quarter" idx="11"/>
          </p:nvPr>
        </p:nvSpPr>
        <p:spPr/>
        <p:txBody>
          <a:bodyPr/>
          <a:lstStyle/>
          <a:p>
            <a:r>
              <a:rPr lang="en-US"/>
              <a:t>© Mission Capital </a:t>
            </a:r>
          </a:p>
        </p:txBody>
      </p:sp>
      <p:sp>
        <p:nvSpPr>
          <p:cNvPr id="6" name="Slide Number Placeholder 3"/>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734733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1E96104-8A0F-4B2B-BDB2-BAC26FFF350A}" type="datetime1">
              <a:rPr lang="en-US" smtClean="0"/>
              <a:t>3/26/2024</a:t>
            </a:fld>
            <a:endParaRPr lang="en-US"/>
          </a:p>
        </p:txBody>
      </p:sp>
      <p:sp>
        <p:nvSpPr>
          <p:cNvPr id="5" name="Footer Placeholder 5"/>
          <p:cNvSpPr>
            <a:spLocks noGrp="1"/>
          </p:cNvSpPr>
          <p:nvPr>
            <p:ph type="ftr" sz="quarter" idx="11"/>
          </p:nvPr>
        </p:nvSpPr>
        <p:spPr/>
        <p:txBody>
          <a:bodyPr/>
          <a:lstStyle/>
          <a:p>
            <a:r>
              <a:rPr lang="en-US"/>
              <a:t>© Mission Capital </a:t>
            </a:r>
          </a:p>
        </p:txBody>
      </p:sp>
      <p:sp>
        <p:nvSpPr>
          <p:cNvPr id="6"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547653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F5A337-A642-40FD-B176-5B1083B652AB}" type="datetime1">
              <a:rPr lang="en-US" smtClean="0"/>
              <a:t>3/26/2024</a:t>
            </a:fld>
            <a:endParaRPr lang="en-US"/>
          </a:p>
        </p:txBody>
      </p:sp>
      <p:sp>
        <p:nvSpPr>
          <p:cNvPr id="6" name="Footer Placeholder 5"/>
          <p:cNvSpPr>
            <a:spLocks noGrp="1"/>
          </p:cNvSpPr>
          <p:nvPr>
            <p:ph type="ftr" sz="quarter" idx="11"/>
          </p:nvPr>
        </p:nvSpPr>
        <p:spPr/>
        <p:txBody>
          <a:bodyPr/>
          <a:lstStyle/>
          <a:p>
            <a:r>
              <a:rPr lang="en-US"/>
              <a:t>© Mission Capital </a:t>
            </a:r>
            <a:endParaRPr lang="en-US" dirty="0"/>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686234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D2CA59A-AEE1-406C-8536-0F8A888A8FA5}" type="datetime1">
              <a:rPr lang="en-US" smtClean="0"/>
              <a:t>3/26/2024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Mission Capital </a:t>
            </a:r>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897738175"/>
      </p:ext>
    </p:extLst>
  </p:cSld>
  <p:clrMap bg1="dk1" tx1="lt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Lst>
  <p:hf sldNum="0"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missioncap.org/resources" TargetMode="Externa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jpe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5.png"/><Relationship Id="rId7" Type="http://schemas.openxmlformats.org/officeDocument/2006/relationships/diagramQuickStyle" Target="../diagrams/quickStyle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6.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s://babel.hathitrust.org/cgi/pt?id=mdp.39015014729894&amp;view=1up&amp;seq=770&amp;size=125&amp;q1=aheb"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en.wikipedia.org/wiki/Reward_system" TargetMode="External"/><Relationship Id="rId9" Type="http://schemas.openxmlformats.org/officeDocument/2006/relationships/image" Target="../media/image17.jpeg"/></Relationships>
</file>

<file path=ppt/slides/_rels/slide2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hyperlink" Target="https://en.wikipedia.org/wiki/Reward_syste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www.missioncap.org/resour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hyperlink" Target="https://www.statista.com/statistics/1402222/us-adults-pornography-habi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youthandreligion.nd.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http://www.churchpop.com/wp-content/uploads/2014/12/featured.jpg"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cnn.com/2010/LIVING/08/27/almost.christian/index.html" TargetMode="External"/><Relationship Id="rId4" Type="http://schemas.openxmlformats.org/officeDocument/2006/relationships/image" Target="http://www.churchpop.com/wp-content/uploads/2014/12/featured.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Lightning Storm over ocean">
            <a:extLst>
              <a:ext uri="{FF2B5EF4-FFF2-40B4-BE49-F238E27FC236}">
                <a16:creationId xmlns:a16="http://schemas.microsoft.com/office/drawing/2014/main" id="{23A9B3CA-A797-48AA-ECB5-32AF3CAD831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4688" r="1" b="1"/>
          <a:stretch/>
        </p:blipFill>
        <p:spPr bwMode="auto">
          <a:xfrm>
            <a:off x="3059" y="10"/>
            <a:ext cx="1218894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4DC4B5-8785-EC75-8ACF-0E3B82D29B3F}"/>
              </a:ext>
            </a:extLst>
          </p:cNvPr>
          <p:cNvSpPr>
            <a:spLocks noGrp="1"/>
          </p:cNvSpPr>
          <p:nvPr>
            <p:ph type="ctrTitle"/>
          </p:nvPr>
        </p:nvSpPr>
        <p:spPr>
          <a:xfrm>
            <a:off x="457200" y="1122363"/>
            <a:ext cx="4788280" cy="2387600"/>
          </a:xfrm>
        </p:spPr>
        <p:txBody>
          <a:bodyPr vert="horz" lIns="91440" tIns="45720" rIns="91440" bIns="45720" rtlCol="0">
            <a:normAutofit fontScale="90000"/>
          </a:bodyPr>
          <a:lstStyle/>
          <a:p>
            <a:r>
              <a:rPr lang="en-US" dirty="0">
                <a:solidFill>
                  <a:srgbClr val="FFFFFF"/>
                </a:solidFill>
              </a:rPr>
              <a:t>Clash of Cultures Series</a:t>
            </a:r>
          </a:p>
        </p:txBody>
      </p:sp>
      <p:sp>
        <p:nvSpPr>
          <p:cNvPr id="3" name="Subtitle 2">
            <a:extLst>
              <a:ext uri="{FF2B5EF4-FFF2-40B4-BE49-F238E27FC236}">
                <a16:creationId xmlns:a16="http://schemas.microsoft.com/office/drawing/2014/main" id="{5B6CB1E9-F5EC-6AD8-3A1B-6E832DFAC9A0}"/>
              </a:ext>
            </a:extLst>
          </p:cNvPr>
          <p:cNvSpPr>
            <a:spLocks noGrp="1"/>
          </p:cNvSpPr>
          <p:nvPr>
            <p:ph type="subTitle" idx="1"/>
          </p:nvPr>
        </p:nvSpPr>
        <p:spPr>
          <a:xfrm>
            <a:off x="457200" y="3957637"/>
            <a:ext cx="12344400" cy="1950624"/>
          </a:xfrm>
        </p:spPr>
        <p:txBody>
          <a:bodyPr vert="horz" lIns="91440" tIns="45720" rIns="91440" bIns="45720" rtlCol="0">
            <a:normAutofit fontScale="92500" lnSpcReduction="10000"/>
          </a:bodyPr>
          <a:lstStyle/>
          <a:p>
            <a:pPr marL="342900" indent="-228600">
              <a:buFont typeface="Arial" panose="020B0604020202020204" pitchFamily="34" charset="0"/>
              <a:buChar char="•"/>
            </a:pPr>
            <a:r>
              <a:rPr lang="en-US" sz="2000" b="1" dirty="0">
                <a:solidFill>
                  <a:srgbClr val="FFFFFF"/>
                </a:solidFill>
              </a:rPr>
              <a:t>Science and (un)Belief (Feb 21</a:t>
            </a:r>
            <a:r>
              <a:rPr lang="en-US" sz="2000" b="1" baseline="30000" dirty="0">
                <a:solidFill>
                  <a:srgbClr val="FFFFFF"/>
                </a:solidFill>
              </a:rPr>
              <a:t>st</a:t>
            </a:r>
            <a:r>
              <a:rPr lang="en-US" sz="2000" b="1" dirty="0">
                <a:solidFill>
                  <a:srgbClr val="FFFFFF"/>
                </a:solidFill>
              </a:rPr>
              <a:t>) </a:t>
            </a:r>
          </a:p>
          <a:p>
            <a:pPr marL="342900" indent="-228600">
              <a:buFont typeface="Arial" panose="020B0604020202020204" pitchFamily="34" charset="0"/>
              <a:buChar char="•"/>
            </a:pPr>
            <a:r>
              <a:rPr lang="en-US" sz="2000" b="1" dirty="0">
                <a:solidFill>
                  <a:srgbClr val="FFFFFF"/>
                </a:solidFill>
              </a:rPr>
              <a:t>Sex and Divine Intimacy (march 6</a:t>
            </a:r>
            <a:r>
              <a:rPr lang="en-US" sz="2000" b="1" baseline="30000" dirty="0">
                <a:solidFill>
                  <a:srgbClr val="FFFFFF"/>
                </a:solidFill>
              </a:rPr>
              <a:t>th</a:t>
            </a:r>
            <a:r>
              <a:rPr lang="en-US" sz="2000" b="1" dirty="0">
                <a:solidFill>
                  <a:srgbClr val="FFFFFF"/>
                </a:solidFill>
              </a:rPr>
              <a:t>)</a:t>
            </a:r>
          </a:p>
          <a:p>
            <a:pPr marL="342900" indent="-228600">
              <a:buFont typeface="Arial" panose="020B0604020202020204" pitchFamily="34" charset="0"/>
              <a:buChar char="•"/>
            </a:pPr>
            <a:r>
              <a:rPr lang="en-US" sz="2000" b="1" dirty="0">
                <a:solidFill>
                  <a:srgbClr val="FFFFFF"/>
                </a:solidFill>
              </a:rPr>
              <a:t>Gender confusion: lgb or t? – Some Catholic perspectives (Mar 20</a:t>
            </a:r>
            <a:r>
              <a:rPr lang="en-US" sz="2000" b="1" baseline="30000" dirty="0">
                <a:solidFill>
                  <a:srgbClr val="FFFFFF"/>
                </a:solidFill>
              </a:rPr>
              <a:t>th</a:t>
            </a:r>
            <a:r>
              <a:rPr lang="en-US" sz="2000" b="1" dirty="0">
                <a:solidFill>
                  <a:srgbClr val="FFFFFF"/>
                </a:solidFill>
              </a:rPr>
              <a:t>)</a:t>
            </a:r>
          </a:p>
          <a:p>
            <a:r>
              <a:rPr lang="en-US" sz="2000" b="1" dirty="0">
                <a:solidFill>
                  <a:srgbClr val="FFFFFF"/>
                </a:solidFill>
              </a:rPr>
              <a:t>  ________________________________</a:t>
            </a:r>
          </a:p>
          <a:p>
            <a:pPr indent="-228600">
              <a:buFont typeface="Arial" panose="020B0604020202020204" pitchFamily="34" charset="0"/>
              <a:buChar char="•"/>
            </a:pPr>
            <a:r>
              <a:rPr lang="en-US" sz="2000" b="1" i="1" dirty="0">
                <a:solidFill>
                  <a:srgbClr val="FFFFFF"/>
                </a:solidFill>
              </a:rPr>
              <a:t>See </a:t>
            </a:r>
            <a:r>
              <a:rPr lang="en-US" sz="2000" b="1" i="1" dirty="0">
                <a:solidFill>
                  <a:srgbClr val="FFFFFF"/>
                </a:solidFill>
                <a:hlinkClick r:id="rId4"/>
              </a:rPr>
              <a:t>www.MissionCap.org/resources</a:t>
            </a:r>
            <a:r>
              <a:rPr lang="en-US" sz="2000" b="1" i="1" dirty="0">
                <a:solidFill>
                  <a:srgbClr val="FFFFFF"/>
                </a:solidFill>
              </a:rPr>
              <a:t> for powerpoints and a recording of the talks </a:t>
            </a:r>
          </a:p>
          <a:p>
            <a:pPr marL="342900" indent="-228600">
              <a:buFont typeface="Arial" panose="020B0604020202020204" pitchFamily="34" charset="0"/>
              <a:buChar char="•"/>
            </a:pPr>
            <a:endParaRPr lang="en-US" sz="2000" dirty="0">
              <a:solidFill>
                <a:srgbClr val="FFFFFF"/>
              </a:solidFill>
            </a:endParaRPr>
          </a:p>
        </p:txBody>
      </p:sp>
      <p:sp>
        <p:nvSpPr>
          <p:cNvPr id="6" name="TextBox 5">
            <a:extLst>
              <a:ext uri="{FF2B5EF4-FFF2-40B4-BE49-F238E27FC236}">
                <a16:creationId xmlns:a16="http://schemas.microsoft.com/office/drawing/2014/main" id="{CA2C1D9C-1275-D421-3000-89EA65DC991E}"/>
              </a:ext>
            </a:extLst>
          </p:cNvPr>
          <p:cNvSpPr txBox="1"/>
          <p:nvPr/>
        </p:nvSpPr>
        <p:spPr>
          <a:xfrm>
            <a:off x="82502" y="6438437"/>
            <a:ext cx="6435176"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1593850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5B9D-F93C-C774-9574-AB503B94C5AA}"/>
              </a:ext>
            </a:extLst>
          </p:cNvPr>
          <p:cNvSpPr>
            <a:spLocks noGrp="1"/>
          </p:cNvSpPr>
          <p:nvPr>
            <p:ph type="title"/>
          </p:nvPr>
        </p:nvSpPr>
        <p:spPr>
          <a:xfrm>
            <a:off x="648930" y="629266"/>
            <a:ext cx="9252154" cy="1223983"/>
          </a:xfrm>
        </p:spPr>
        <p:txBody>
          <a:bodyPr>
            <a:normAutofit/>
          </a:bodyPr>
          <a:lstStyle/>
          <a:p>
            <a:r>
              <a:rPr lang="en-US"/>
              <a:t>Wake of Destruction</a:t>
            </a:r>
          </a:p>
        </p:txBody>
      </p:sp>
      <p:pic>
        <p:nvPicPr>
          <p:cNvPr id="3" name="Picture 2" descr="Plant growing in a concrete crack">
            <a:extLst>
              <a:ext uri="{FF2B5EF4-FFF2-40B4-BE49-F238E27FC236}">
                <a16:creationId xmlns:a16="http://schemas.microsoft.com/office/drawing/2014/main" id="{56D74CD5-7E29-3C7F-C1F2-1FBF550CF052}"/>
              </a:ext>
            </a:extLst>
          </p:cNvPr>
          <p:cNvPicPr>
            <a:picLocks noChangeAspect="1"/>
          </p:cNvPicPr>
          <p:nvPr/>
        </p:nvPicPr>
        <p:blipFill rotWithShape="1">
          <a:blip r:embed="rId4"/>
          <a:srcRect r="13279"/>
          <a:stretch/>
        </p:blipFill>
        <p:spPr>
          <a:xfrm>
            <a:off x="648930" y="2052213"/>
            <a:ext cx="5451627" cy="4196185"/>
          </a:xfrm>
          <a:prstGeom prst="rect">
            <a:avLst/>
          </a:prstGeom>
          <a:effectLst>
            <a:outerShdw blurRad="50800" dist="38100" dir="5400000" algn="t" rotWithShape="0">
              <a:prstClr val="black">
                <a:alpha val="43000"/>
              </a:prstClr>
            </a:outerShdw>
          </a:effectLst>
        </p:spPr>
      </p:pic>
      <p:graphicFrame>
        <p:nvGraphicFramePr>
          <p:cNvPr id="5" name="Content Placeholder 2">
            <a:extLst>
              <a:ext uri="{FF2B5EF4-FFF2-40B4-BE49-F238E27FC236}">
                <a16:creationId xmlns:a16="http://schemas.microsoft.com/office/drawing/2014/main" id="{2B5C3126-3EA1-0484-8AC4-35169EA9BF4C}"/>
              </a:ext>
            </a:extLst>
          </p:cNvPr>
          <p:cNvGraphicFramePr>
            <a:graphicFrameLocks noGrp="1"/>
          </p:cNvGraphicFramePr>
          <p:nvPr>
            <p:ph idx="1"/>
            <p:extLst>
              <p:ext uri="{D42A27DB-BD31-4B8C-83A1-F6EECF244321}">
                <p14:modId xmlns:p14="http://schemas.microsoft.com/office/powerpoint/2010/main" val="2956235658"/>
              </p:ext>
            </p:extLst>
          </p:nvPr>
        </p:nvGraphicFramePr>
        <p:xfrm>
          <a:off x="6750752" y="2052214"/>
          <a:ext cx="4338409" cy="4196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FAC05BC3-71FC-BDDD-7E83-D7762AD863CB}"/>
              </a:ext>
            </a:extLst>
          </p:cNvPr>
          <p:cNvSpPr txBox="1"/>
          <p:nvPr/>
        </p:nvSpPr>
        <p:spPr>
          <a:xfrm>
            <a:off x="111722" y="6447362"/>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3045551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88C2-1ABF-1072-F26E-1C190044D966}"/>
              </a:ext>
            </a:extLst>
          </p:cNvPr>
          <p:cNvSpPr>
            <a:spLocks noGrp="1"/>
          </p:cNvSpPr>
          <p:nvPr>
            <p:ph type="title"/>
          </p:nvPr>
        </p:nvSpPr>
        <p:spPr>
          <a:xfrm>
            <a:off x="646111" y="452718"/>
            <a:ext cx="9404723" cy="1400530"/>
          </a:xfrm>
        </p:spPr>
        <p:txBody>
          <a:bodyPr>
            <a:normAutofit/>
          </a:bodyPr>
          <a:lstStyle/>
          <a:p>
            <a:r>
              <a:rPr lang="en-US" i="1">
                <a:effectLst/>
                <a:latin typeface="Times New Roman" panose="02020603050405020304" pitchFamily="18" charset="0"/>
                <a:ea typeface="Times New Roman" panose="02020603050405020304" pitchFamily="18" charset="0"/>
              </a:rPr>
              <a:t>Real World Practice</a:t>
            </a:r>
            <a:endParaRPr lang="en-US" dirty="0"/>
          </a:p>
        </p:txBody>
      </p:sp>
      <p:pic>
        <p:nvPicPr>
          <p:cNvPr id="2050" name="Picture 2" descr="A couple of men drinking from a water cooler&#10;&#10;Description automatically generated">
            <a:extLst>
              <a:ext uri="{FF2B5EF4-FFF2-40B4-BE49-F238E27FC236}">
                <a16:creationId xmlns:a16="http://schemas.microsoft.com/office/drawing/2014/main" id="{B083BF5A-2EB6-9030-EEA5-59AC39636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3" r="17979" b="3"/>
          <a:stretch/>
        </p:blipFill>
        <p:spPr bwMode="auto">
          <a:xfrm>
            <a:off x="1207963" y="1853248"/>
            <a:ext cx="2936836" cy="4195481"/>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03F0943-DC5F-2616-2D08-8E71369B360D}"/>
              </a:ext>
            </a:extLst>
          </p:cNvPr>
          <p:cNvSpPr>
            <a:spLocks noGrp="1"/>
          </p:cNvSpPr>
          <p:nvPr>
            <p:ph idx="1"/>
          </p:nvPr>
        </p:nvSpPr>
        <p:spPr>
          <a:xfrm>
            <a:off x="4706651" y="1517716"/>
            <a:ext cx="6478184" cy="4730684"/>
          </a:xfrm>
        </p:spPr>
        <p:txBody>
          <a:bodyPr anchor="ctr">
            <a:normAutofit/>
          </a:bodyPr>
          <a:lstStyle/>
          <a:p>
            <a:pPr marL="0" marR="0" lvl="0" indent="0">
              <a:spcBef>
                <a:spcPts val="0"/>
              </a:spcBef>
              <a:spcAft>
                <a:spcPts val="0"/>
              </a:spcAft>
              <a:buNone/>
            </a:pPr>
            <a:r>
              <a:rPr lang="en-US" sz="1500" dirty="0">
                <a:effectLst/>
                <a:latin typeface="Times New Roman" panose="02020603050405020304" pitchFamily="18" charset="0"/>
                <a:ea typeface="Times New Roman" panose="02020603050405020304" pitchFamily="18" charset="0"/>
              </a:rPr>
              <a:t>Think of a specific family member, friend or co-worker who is either struggling with some type of sexual disorder or is just confused about Catholic sexual morality.  Picture a conversation </a:t>
            </a:r>
            <a:r>
              <a:rPr lang="en-US" sz="1500" dirty="0">
                <a:latin typeface="Times New Roman" panose="02020603050405020304" pitchFamily="18" charset="0"/>
                <a:ea typeface="Times New Roman" panose="02020603050405020304" pitchFamily="18" charset="0"/>
              </a:rPr>
              <a:t>with them and jot down some ways you would respond to, </a:t>
            </a:r>
          </a:p>
          <a:p>
            <a:pPr marL="0" marR="0" lvl="0" indent="0" algn="ctr">
              <a:spcBef>
                <a:spcPts val="0"/>
              </a:spcBef>
              <a:spcAft>
                <a:spcPts val="0"/>
              </a:spcAft>
              <a:buNone/>
            </a:pPr>
            <a:r>
              <a:rPr lang="en-US" sz="1500" i="1" dirty="0">
                <a:latin typeface="Times New Roman" panose="02020603050405020304" pitchFamily="18" charset="0"/>
                <a:ea typeface="Times New Roman" panose="02020603050405020304" pitchFamily="18" charset="0"/>
              </a:rPr>
              <a:t>“</a:t>
            </a:r>
            <a:r>
              <a:rPr lang="en-US" sz="1500" i="1" dirty="0">
                <a:effectLst/>
                <a:latin typeface="Times New Roman" panose="02020603050405020304" pitchFamily="18" charset="0"/>
                <a:ea typeface="Times New Roman" panose="02020603050405020304" pitchFamily="18" charset="0"/>
              </a:rPr>
              <a:t>Why are you Christians so hung up on Sex? No one gets hurt by masturbation, pornography, or any kind of sex outside of marriage …”</a:t>
            </a:r>
          </a:p>
          <a:p>
            <a:pPr marL="0" indent="0">
              <a:spcBef>
                <a:spcPts val="0"/>
              </a:spcBef>
              <a:buNone/>
            </a:pPr>
            <a:r>
              <a:rPr lang="en-US" sz="1800" dirty="0">
                <a:effectLst/>
                <a:latin typeface="Times New Roman" panose="02020603050405020304" pitchFamily="18" charset="0"/>
                <a:ea typeface="Times New Roman" panose="02020603050405020304"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800" dirty="0"/>
          </a:p>
        </p:txBody>
      </p:sp>
      <p:sp>
        <p:nvSpPr>
          <p:cNvPr id="6" name="TextBox 5">
            <a:extLst>
              <a:ext uri="{FF2B5EF4-FFF2-40B4-BE49-F238E27FC236}">
                <a16:creationId xmlns:a16="http://schemas.microsoft.com/office/drawing/2014/main" id="{E32BBC44-5A1C-4B74-B512-198535224D7F}"/>
              </a:ext>
            </a:extLst>
          </p:cNvPr>
          <p:cNvSpPr txBox="1"/>
          <p:nvPr/>
        </p:nvSpPr>
        <p:spPr>
          <a:xfrm>
            <a:off x="70471" y="6405282"/>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1488060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648930" y="629266"/>
            <a:ext cx="9252154" cy="1223983"/>
          </a:xfrm>
        </p:spPr>
        <p:txBody>
          <a:bodyPr>
            <a:normAutofit/>
          </a:bodyPr>
          <a:lstStyle/>
          <a:p>
            <a:pPr>
              <a:lnSpc>
                <a:spcPct val="90000"/>
              </a:lnSpc>
            </a:pPr>
            <a:r>
              <a:rPr lang="en-US" sz="3900" kern="100" dirty="0">
                <a:effectLst/>
                <a:latin typeface="Aptos" panose="020B0004020202020204" pitchFamily="34" charset="0"/>
                <a:ea typeface="Aptos" panose="020B0004020202020204" pitchFamily="34" charset="0"/>
                <a:cs typeface="Segoe UI" panose="020B0502040204020203" pitchFamily="34" charset="0"/>
              </a:rPr>
              <a:t>II. Divine Intimacy in Scripture and the Saints </a:t>
            </a:r>
            <a:endParaRPr lang="en-US" sz="3900" dirty="0"/>
          </a:p>
        </p:txBody>
      </p:sp>
      <p:pic>
        <p:nvPicPr>
          <p:cNvPr id="4" name="Picture 3" descr="A close up of a flowers">
            <a:extLst>
              <a:ext uri="{FF2B5EF4-FFF2-40B4-BE49-F238E27FC236}">
                <a16:creationId xmlns:a16="http://schemas.microsoft.com/office/drawing/2014/main" id="{36311A59-14A3-B646-68A4-FC4B3D65F94F}"/>
              </a:ext>
            </a:extLst>
          </p:cNvPr>
          <p:cNvPicPr>
            <a:picLocks noChangeAspect="1"/>
          </p:cNvPicPr>
          <p:nvPr/>
        </p:nvPicPr>
        <p:blipFill rotWithShape="1">
          <a:blip r:embed="rId4"/>
          <a:srcRect l="4933" r="8346"/>
          <a:stretch/>
        </p:blipFill>
        <p:spPr>
          <a:xfrm>
            <a:off x="648930" y="2052213"/>
            <a:ext cx="5451627" cy="4196185"/>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6508156" y="2195588"/>
            <a:ext cx="5034914" cy="4295624"/>
          </a:xfrm>
        </p:spPr>
        <p:txBody>
          <a:bodyPr>
            <a:normAutofit/>
          </a:bodyPr>
          <a:lstStyle/>
          <a:p>
            <a:pPr marL="342900" marR="0" lvl="0" indent="-342900">
              <a:lnSpc>
                <a:spcPct val="90000"/>
              </a:lnSpc>
              <a:spcBef>
                <a:spcPts val="0"/>
              </a:spcBef>
              <a:spcAft>
                <a:spcPts val="0"/>
              </a:spcAft>
              <a:buFont typeface="+mj-lt"/>
              <a:buAutoNum type="alphaU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We were made for Intimacy with God </a:t>
            </a:r>
          </a:p>
          <a:p>
            <a:pPr marL="342900" marR="0" lvl="0" indent="-342900">
              <a:lnSpc>
                <a:spcPct val="90000"/>
              </a:lnSpc>
              <a:spcBef>
                <a:spcPts val="0"/>
              </a:spcBef>
              <a:spcAft>
                <a:spcPts val="0"/>
              </a:spcAft>
              <a:buFont typeface="+mj-lt"/>
              <a:buAutoNum type="alphaUcPeriod"/>
            </a:pPr>
            <a:r>
              <a:rPr lang="en-US" sz="2400" kern="100" dirty="0">
                <a:solidFill>
                  <a:srgbClr val="FFFFFF"/>
                </a:solidFill>
                <a:effectLst/>
                <a:latin typeface="Aptos" panose="020B0004020202020204" pitchFamily="34" charset="0"/>
                <a:ea typeface="Aptos" panose="020B0004020202020204" pitchFamily="34" charset="0"/>
                <a:cs typeface="Segoe UI" panose="020B0502040204020203" pitchFamily="34" charset="0"/>
              </a:rPr>
              <a:t>Intimacy with </a:t>
            </a:r>
            <a:r>
              <a:rPr lang="en-US" sz="2400" kern="100" dirty="0">
                <a:solidFill>
                  <a:srgbClr val="FFFFFF"/>
                </a:solidFill>
                <a:latin typeface="Aptos" panose="020B0004020202020204" pitchFamily="34" charset="0"/>
                <a:ea typeface="Aptos" panose="020B0004020202020204" pitchFamily="34" charset="0"/>
                <a:cs typeface="Segoe UI" panose="020B0502040204020203" pitchFamily="34" charset="0"/>
              </a:rPr>
              <a:t>Jesus is like His with the Father (Gospel of John)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90000"/>
              </a:lnSpc>
              <a:spcBef>
                <a:spcPts val="0"/>
              </a:spcBef>
              <a:spcAft>
                <a:spcPts val="0"/>
              </a:spcAft>
              <a:buFont typeface="+mj-lt"/>
              <a:buAutoNum type="alphaU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Our Bodies are Temples of the Holy Spirit</a:t>
            </a:r>
          </a:p>
          <a:p>
            <a:pPr marL="342900" marR="0" lvl="0" indent="-342900">
              <a:lnSpc>
                <a:spcPct val="90000"/>
              </a:lnSpc>
              <a:spcBef>
                <a:spcPts val="0"/>
              </a:spcBef>
              <a:spcAft>
                <a:spcPts val="0"/>
              </a:spcAft>
              <a:buFont typeface="+mj-lt"/>
              <a:buAutoNum type="alphaU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Baptism joins us to the Lord’s Body</a:t>
            </a:r>
          </a:p>
          <a:p>
            <a:pPr marL="342900" marR="0" lvl="0" indent="-342900">
              <a:lnSpc>
                <a:spcPct val="90000"/>
              </a:lnSpc>
              <a:spcBef>
                <a:spcPts val="0"/>
              </a:spcBef>
              <a:spcAft>
                <a:spcPts val="0"/>
              </a:spcAft>
              <a:buFont typeface="+mj-lt"/>
              <a:buAutoNum type="alphaUcPeriod"/>
            </a:pPr>
            <a:r>
              <a:rPr lang="en-US" sz="2400" kern="100" dirty="0">
                <a:latin typeface="Aptos" panose="020B0004020202020204" pitchFamily="34" charset="0"/>
                <a:ea typeface="Aptos" panose="020B0004020202020204" pitchFamily="34" charset="0"/>
                <a:cs typeface="Times New Roman" panose="02020603050405020304" pitchFamily="18" charset="0"/>
              </a:rPr>
              <a:t>Mystical Theology: note and references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90000"/>
              </a:lnSpc>
              <a:buNone/>
            </a:pPr>
            <a:endParaRPr lang="en-US" dirty="0"/>
          </a:p>
        </p:txBody>
      </p:sp>
      <p:sp>
        <p:nvSpPr>
          <p:cNvPr id="7" name="TextBox 6">
            <a:extLst>
              <a:ext uri="{FF2B5EF4-FFF2-40B4-BE49-F238E27FC236}">
                <a16:creationId xmlns:a16="http://schemas.microsoft.com/office/drawing/2014/main" id="{68B2D452-C2CE-8534-CEC4-C024179F2677}"/>
              </a:ext>
            </a:extLst>
          </p:cNvPr>
          <p:cNvSpPr txBox="1"/>
          <p:nvPr/>
        </p:nvSpPr>
        <p:spPr>
          <a:xfrm>
            <a:off x="99500" y="6447362"/>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3557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646111" y="452718"/>
            <a:ext cx="9404723" cy="1400530"/>
          </a:xfrm>
        </p:spPr>
        <p:txBody>
          <a:bodyPr>
            <a:normAutofit/>
          </a:bodyPr>
          <a:lstStyle/>
          <a:p>
            <a:r>
              <a:rPr lang="en-US" kern="100">
                <a:effectLst/>
                <a:latin typeface="Aptos" panose="020B0004020202020204" pitchFamily="34" charset="0"/>
                <a:ea typeface="Aptos" panose="020B0004020202020204" pitchFamily="34" charset="0"/>
                <a:cs typeface="Segoe UI" panose="020B0502040204020203" pitchFamily="34" charset="0"/>
              </a:rPr>
              <a:t>God Made Us for Intimacy with Him</a:t>
            </a:r>
            <a:endParaRPr lang="en-US"/>
          </a:p>
        </p:txBody>
      </p:sp>
      <p:pic>
        <p:nvPicPr>
          <p:cNvPr id="6" name="Picture 5" descr="A close up of a flowers">
            <a:extLst>
              <a:ext uri="{FF2B5EF4-FFF2-40B4-BE49-F238E27FC236}">
                <a16:creationId xmlns:a16="http://schemas.microsoft.com/office/drawing/2014/main" id="{C0E6F993-3062-8B70-5545-0581BBE56383}"/>
              </a:ext>
            </a:extLst>
          </p:cNvPr>
          <p:cNvPicPr>
            <a:picLocks noChangeAspect="1"/>
          </p:cNvPicPr>
          <p:nvPr/>
        </p:nvPicPr>
        <p:blipFill rotWithShape="1">
          <a:blip r:embed="rId4"/>
          <a:srcRect l="24932" r="28342" b="-3"/>
          <a:stretch/>
        </p:blipFill>
        <p:spPr>
          <a:xfrm>
            <a:off x="8241678" y="1390354"/>
            <a:ext cx="3304211" cy="4720303"/>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983609" y="1152983"/>
            <a:ext cx="6920572" cy="5489864"/>
          </a:xfrm>
        </p:spPr>
        <p:txBody>
          <a:bodyPr anchor="ctr">
            <a:normAutofit fontScale="92500" lnSpcReduction="20000"/>
          </a:bodyPr>
          <a:lstStyle/>
          <a:p>
            <a:pPr marL="120650" marR="0">
              <a:lnSpc>
                <a:spcPct val="90000"/>
              </a:lnSpc>
              <a:spcBef>
                <a:spcPts val="0"/>
              </a:spcBef>
              <a:spcAft>
                <a:spcPts val="0"/>
              </a:spcAft>
            </a:pPr>
            <a:endParaRPr lang="en-US" sz="700" b="1" i="0" u="none" strike="noStrike" dirty="0">
              <a:effectLst/>
              <a:latin typeface="-apple-system-font"/>
            </a:endParaRPr>
          </a:p>
          <a:p>
            <a:pPr marL="0" marR="0" indent="0">
              <a:lnSpc>
                <a:spcPct val="90000"/>
              </a:lnSpc>
              <a:spcBef>
                <a:spcPts val="0"/>
              </a:spcBef>
              <a:spcAft>
                <a:spcPts val="0"/>
              </a:spcAft>
              <a:buNone/>
            </a:pPr>
            <a:r>
              <a:rPr lang="en-US" sz="1500" b="1" i="0" u="none" strike="noStrike" dirty="0">
                <a:effectLst/>
                <a:latin typeface="-apple-system-font"/>
              </a:rPr>
              <a:t>God Made Us Like Himself to Be with Him </a:t>
            </a:r>
          </a:p>
          <a:p>
            <a:pPr marL="120650" marR="0" indent="0">
              <a:lnSpc>
                <a:spcPct val="90000"/>
              </a:lnSpc>
              <a:spcBef>
                <a:spcPts val="0"/>
              </a:spcBef>
              <a:spcAft>
                <a:spcPts val="0"/>
              </a:spcAft>
              <a:buNone/>
            </a:pPr>
            <a:r>
              <a:rPr lang="en-US" sz="1500" b="0" i="0" u="none" strike="noStrike" baseline="30000" dirty="0">
                <a:effectLst/>
                <a:latin typeface="-apple-system-font"/>
              </a:rPr>
              <a:t>- </a:t>
            </a:r>
            <a:r>
              <a:rPr lang="en-US" sz="1500" b="0" i="0" u="none" strike="noStrike" dirty="0">
                <a:effectLst/>
                <a:latin typeface="-apple-system-font"/>
              </a:rPr>
              <a:t>Then God said, “Let us make man in our image, after our likeness</a:t>
            </a:r>
            <a:r>
              <a:rPr lang="en-US" sz="1500" baseline="30000" dirty="0">
                <a:latin typeface="-apple-system-font"/>
              </a:rPr>
              <a:t>1.26-</a:t>
            </a:r>
            <a:r>
              <a:rPr lang="en-US" sz="1500" b="0" i="0" u="none" strike="noStrike" dirty="0">
                <a:effectLst/>
                <a:latin typeface="-apple-system-font"/>
              </a:rPr>
              <a:t>….</a:t>
            </a:r>
            <a:r>
              <a:rPr lang="en-US" sz="1500" baseline="30000" dirty="0">
                <a:latin typeface="-apple-system-font"/>
              </a:rPr>
              <a:t> </a:t>
            </a:r>
            <a:r>
              <a:rPr lang="en-US" sz="1500" b="0" i="0" u="none" strike="noStrike" dirty="0">
                <a:effectLst/>
                <a:latin typeface="-apple-system-font"/>
              </a:rPr>
              <a:t>So God created man in his own image, in the image of God he created him; male and female he created them… </a:t>
            </a:r>
          </a:p>
          <a:p>
            <a:pPr marL="120650" marR="0" indent="0">
              <a:lnSpc>
                <a:spcPct val="90000"/>
              </a:lnSpc>
              <a:spcBef>
                <a:spcPts val="0"/>
              </a:spcBef>
              <a:spcAft>
                <a:spcPts val="0"/>
              </a:spcAft>
              <a:buNone/>
            </a:pPr>
            <a:r>
              <a:rPr lang="en-US" sz="1500" b="0" i="0" u="none" strike="noStrike" dirty="0">
                <a:effectLst/>
                <a:latin typeface="-apple-system-font"/>
              </a:rPr>
              <a:t>The Lord God took the man and put him in the garden of Eden to till it and keep it</a:t>
            </a:r>
            <a:r>
              <a:rPr lang="en-US" sz="1500" b="1" baseline="30000" dirty="0">
                <a:latin typeface="-apple-system-font"/>
              </a:rPr>
              <a:t>2.15</a:t>
            </a:r>
            <a:r>
              <a:rPr lang="en-US" sz="1500" baseline="30000" dirty="0">
                <a:latin typeface="-apple-system-font"/>
              </a:rPr>
              <a:t> </a:t>
            </a:r>
            <a:r>
              <a:rPr lang="en-US" sz="1500" b="0" i="0" u="none" strike="noStrike" dirty="0">
                <a:effectLst/>
                <a:latin typeface="-apple-system-font"/>
              </a:rPr>
              <a:t>… </a:t>
            </a:r>
            <a:r>
              <a:rPr lang="en-US" sz="1500" b="0" i="0" u="none" strike="noStrike" dirty="0">
                <a:latin typeface="Times New Roman" panose="02020603050405020304" pitchFamily="18" charset="0"/>
              </a:rPr>
              <a:t> </a:t>
            </a:r>
            <a:r>
              <a:rPr lang="en-US" sz="1500" b="1" i="0" u="none" strike="noStrike" baseline="30000" dirty="0">
                <a:effectLst/>
                <a:latin typeface="-apple-system-font"/>
              </a:rPr>
              <a:t>3.8</a:t>
            </a:r>
            <a:r>
              <a:rPr lang="en-US" sz="1500" b="0" i="0" u="none" strike="noStrike" baseline="30000" dirty="0">
                <a:effectLst/>
                <a:latin typeface="-apple-system-font"/>
              </a:rPr>
              <a:t> </a:t>
            </a:r>
            <a:r>
              <a:rPr lang="en-US" sz="1500" b="0" i="0" u="none" strike="noStrike" dirty="0">
                <a:effectLst/>
                <a:latin typeface="-apple-system-font"/>
              </a:rPr>
              <a:t>And they heard the sound of the Lord God walking in the garden in the cool of </a:t>
            </a:r>
            <a:r>
              <a:rPr lang="en-US" sz="1500" dirty="0">
                <a:latin typeface="-apple-system-font"/>
              </a:rPr>
              <a:t>the day. </a:t>
            </a:r>
            <a:r>
              <a:rPr lang="en-US" sz="1500" i="1" dirty="0">
                <a:latin typeface="-apple-system-font"/>
              </a:rPr>
              <a:t>(Gen 1-3)</a:t>
            </a:r>
          </a:p>
          <a:p>
            <a:pPr marL="120650" marR="0" indent="0">
              <a:lnSpc>
                <a:spcPct val="90000"/>
              </a:lnSpc>
              <a:spcBef>
                <a:spcPts val="0"/>
              </a:spcBef>
              <a:spcAft>
                <a:spcPts val="0"/>
              </a:spcAft>
              <a:buNone/>
            </a:pPr>
            <a:r>
              <a:rPr lang="en-US" sz="1500" dirty="0">
                <a:latin typeface="-apple-system-font"/>
              </a:rPr>
              <a:t>-The eternal life which was with the Father and made manifest to us … [we proclaim] </a:t>
            </a:r>
            <a:r>
              <a:rPr lang="en-US" sz="1500" baseline="30000" dirty="0">
                <a:latin typeface="-apple-system-font"/>
              </a:rPr>
              <a:t>3 </a:t>
            </a:r>
            <a:r>
              <a:rPr lang="en-US" sz="1500" dirty="0">
                <a:latin typeface="-apple-system-font"/>
              </a:rPr>
              <a:t>so that </a:t>
            </a:r>
            <a:r>
              <a:rPr lang="en-US" sz="1500" i="1" dirty="0">
                <a:latin typeface="-apple-system-font"/>
              </a:rPr>
              <a:t>you may have fellowship with us; and our fellowship is with the Father and with his Son Jesus Christ</a:t>
            </a:r>
            <a:r>
              <a:rPr lang="en-US" sz="1500" dirty="0">
                <a:latin typeface="-apple-system-font"/>
              </a:rPr>
              <a:t>. (I Jn 1</a:t>
            </a:r>
            <a:r>
              <a:rPr lang="en-US" sz="1500" baseline="30000" dirty="0">
                <a:latin typeface="-apple-system-font"/>
              </a:rPr>
              <a:t>2-3</a:t>
            </a:r>
            <a:r>
              <a:rPr lang="en-US" sz="1500" dirty="0">
                <a:latin typeface="-apple-system-font"/>
              </a:rPr>
              <a:t>)</a:t>
            </a:r>
            <a:endParaRPr lang="en-US" sz="1500" dirty="0">
              <a:latin typeface="Times New Roman" panose="02020603050405020304" pitchFamily="18" charset="0"/>
              <a:ea typeface="Times New Roman" panose="02020603050405020304" pitchFamily="18" charset="0"/>
            </a:endParaRPr>
          </a:p>
          <a:p>
            <a:pPr marL="0" marR="0" indent="0">
              <a:lnSpc>
                <a:spcPct val="90000"/>
              </a:lnSpc>
              <a:spcBef>
                <a:spcPts val="0"/>
              </a:spcBef>
              <a:spcAft>
                <a:spcPts val="0"/>
              </a:spcAft>
              <a:buNone/>
            </a:pPr>
            <a:endParaRPr lang="en-US" sz="1500" i="1" dirty="0">
              <a:latin typeface="-apple-system-font"/>
              <a:ea typeface="Times New Roman" panose="02020603050405020304" pitchFamily="18" charset="0"/>
            </a:endParaRPr>
          </a:p>
          <a:p>
            <a:pPr marL="0" marR="0" indent="0">
              <a:lnSpc>
                <a:spcPct val="90000"/>
              </a:lnSpc>
              <a:spcBef>
                <a:spcPts val="0"/>
              </a:spcBef>
              <a:spcAft>
                <a:spcPts val="0"/>
              </a:spcAft>
              <a:buNone/>
            </a:pPr>
            <a:r>
              <a:rPr lang="en-US" sz="1500" b="1" dirty="0">
                <a:latin typeface="-apple-system-font"/>
                <a:ea typeface="Times New Roman" panose="02020603050405020304" pitchFamily="18" charset="0"/>
              </a:rPr>
              <a:t>God Made and Knows Each of Us </a:t>
            </a:r>
          </a:p>
          <a:p>
            <a:pPr marL="0" marR="0" indent="0">
              <a:lnSpc>
                <a:spcPct val="90000"/>
              </a:lnSpc>
              <a:spcBef>
                <a:spcPts val="0"/>
              </a:spcBef>
              <a:spcAft>
                <a:spcPts val="0"/>
              </a:spcAft>
              <a:buNone/>
            </a:pPr>
            <a:r>
              <a:rPr lang="en-US" sz="1500" b="0" i="0" u="none" strike="noStrike" baseline="30000" dirty="0">
                <a:effectLst/>
                <a:latin typeface="-apple-system-font"/>
              </a:rPr>
              <a:t>1 </a:t>
            </a:r>
            <a:r>
              <a:rPr lang="en-US" sz="1500" b="0" i="0" u="none" strike="noStrike" dirty="0">
                <a:effectLst/>
                <a:latin typeface="-apple-system-font"/>
              </a:rPr>
              <a:t>O Lord, you have searched me and known me. </a:t>
            </a:r>
            <a:r>
              <a:rPr lang="en-US" sz="1500" b="0" i="0" u="none" strike="noStrike" baseline="30000" dirty="0">
                <a:effectLst/>
                <a:latin typeface="-apple-system-font"/>
              </a:rPr>
              <a:t>2 </a:t>
            </a:r>
            <a:r>
              <a:rPr lang="en-US" sz="1500" b="0" i="0" u="none" strike="noStrike" dirty="0">
                <a:effectLst/>
                <a:latin typeface="-apple-system-font"/>
              </a:rPr>
              <a:t>You know when I sit down and when I rise up; you discern my thoughts from far away. </a:t>
            </a:r>
            <a:r>
              <a:rPr lang="en-US" sz="1500" b="0" i="0" u="none" strike="noStrike" baseline="30000" dirty="0">
                <a:effectLst/>
                <a:latin typeface="-apple-system-font"/>
              </a:rPr>
              <a:t>3 </a:t>
            </a:r>
            <a:r>
              <a:rPr lang="en-US" sz="1500" b="0" i="0" u="none" strike="noStrike" dirty="0">
                <a:effectLst/>
                <a:latin typeface="-apple-system-font"/>
              </a:rPr>
              <a:t>You search out my path and my lying down, and are acquainted with all my ways. </a:t>
            </a:r>
            <a:r>
              <a:rPr lang="en-US" sz="1500" b="0" i="0" u="none" strike="noStrike" baseline="30000" dirty="0">
                <a:effectLst/>
                <a:latin typeface="-apple-system-font"/>
              </a:rPr>
              <a:t>4 </a:t>
            </a:r>
            <a:r>
              <a:rPr lang="en-US" sz="1500" b="0" i="0" u="none" strike="noStrike" dirty="0">
                <a:effectLst/>
                <a:latin typeface="-apple-system-font"/>
              </a:rPr>
              <a:t>Even before a word is on my tongue, O Lord, you know it completely… </a:t>
            </a:r>
            <a:r>
              <a:rPr lang="en-US" sz="1500" b="0" i="0" u="none" strike="noStrike" baseline="30000" dirty="0">
                <a:effectLst/>
                <a:latin typeface="-apple-system-font"/>
              </a:rPr>
              <a:t>13 </a:t>
            </a:r>
            <a:r>
              <a:rPr lang="en-US" sz="1500" b="0" i="0" u="none" strike="noStrike" dirty="0">
                <a:effectLst/>
                <a:latin typeface="-apple-system-font"/>
              </a:rPr>
              <a:t>For it was you who formed my inward parts; you knit me together in my mother’s womb.</a:t>
            </a:r>
            <a:r>
              <a:rPr lang="en-US" sz="1500" dirty="0">
                <a:latin typeface="-apple-system-font"/>
                <a:ea typeface="Times New Roman" panose="02020603050405020304" pitchFamily="18" charset="0"/>
              </a:rPr>
              <a:t> (Ps 139)</a:t>
            </a:r>
          </a:p>
          <a:p>
            <a:pPr marL="0" marR="0" indent="0">
              <a:lnSpc>
                <a:spcPct val="90000"/>
              </a:lnSpc>
              <a:spcBef>
                <a:spcPts val="0"/>
              </a:spcBef>
              <a:spcAft>
                <a:spcPts val="0"/>
              </a:spcAft>
              <a:buNone/>
            </a:pPr>
            <a:endParaRPr lang="en-US" sz="1500" dirty="0">
              <a:latin typeface="Times New Roman" panose="02020603050405020304" pitchFamily="18" charset="0"/>
              <a:ea typeface="Times New Roman" panose="02020603050405020304" pitchFamily="18" charset="0"/>
            </a:endParaRPr>
          </a:p>
          <a:p>
            <a:pPr marL="0" marR="0" indent="0">
              <a:lnSpc>
                <a:spcPct val="90000"/>
              </a:lnSpc>
              <a:spcBef>
                <a:spcPts val="0"/>
              </a:spcBef>
              <a:spcAft>
                <a:spcPts val="0"/>
              </a:spcAft>
              <a:buNone/>
            </a:pPr>
            <a:r>
              <a:rPr lang="en-US" sz="1500" b="1" dirty="0">
                <a:latin typeface="Times New Roman" panose="02020603050405020304" pitchFamily="18" charset="0"/>
                <a:ea typeface="Times New Roman" panose="02020603050405020304" pitchFamily="18" charset="0"/>
              </a:rPr>
              <a:t>God Sees Us ‘Under the Fig Tree’ </a:t>
            </a:r>
          </a:p>
          <a:p>
            <a:pPr marL="0" marR="0" indent="0">
              <a:lnSpc>
                <a:spcPct val="90000"/>
              </a:lnSpc>
              <a:spcBef>
                <a:spcPts val="0"/>
              </a:spcBef>
              <a:spcAft>
                <a:spcPts val="0"/>
              </a:spcAft>
              <a:buNone/>
            </a:pPr>
            <a:r>
              <a:rPr lang="en-US" sz="1500" b="0" i="0" u="none" strike="noStrike" baseline="30000" dirty="0">
                <a:effectLst/>
                <a:latin typeface="-apple-system-font"/>
              </a:rPr>
              <a:t>47 </a:t>
            </a:r>
            <a:r>
              <a:rPr lang="en-US" sz="1500" b="0" i="0" u="none" strike="noStrike" dirty="0">
                <a:effectLst/>
                <a:latin typeface="-apple-system-font"/>
              </a:rPr>
              <a:t>Jesus saw Nathanael coming and said, “Here is truly an Israelite in whom there is no deceit!” </a:t>
            </a:r>
            <a:r>
              <a:rPr lang="en-US" sz="1500" b="0" i="0" u="none" strike="noStrike" baseline="30000" dirty="0">
                <a:effectLst/>
                <a:latin typeface="-apple-system-font"/>
              </a:rPr>
              <a:t>48 </a:t>
            </a:r>
            <a:r>
              <a:rPr lang="en-US" sz="1500" b="0" i="0" u="none" strike="noStrike" dirty="0">
                <a:effectLst/>
                <a:latin typeface="-apple-system-font"/>
              </a:rPr>
              <a:t>Nathanael asked, “</a:t>
            </a:r>
            <a:r>
              <a:rPr lang="en-US" sz="1500" b="1" i="0" u="none" strike="noStrike" dirty="0">
                <a:effectLst/>
                <a:latin typeface="-apple-system-font"/>
              </a:rPr>
              <a:t>Where did you get to know me</a:t>
            </a:r>
            <a:r>
              <a:rPr lang="en-US" sz="1500" b="0" i="0" u="none" strike="noStrike" dirty="0">
                <a:effectLst/>
                <a:latin typeface="-apple-system-font"/>
              </a:rPr>
              <a:t>?” Jesus answered, “I saw you under the fig tree before Philip called you.” </a:t>
            </a:r>
            <a:r>
              <a:rPr lang="en-US" sz="1500" dirty="0">
                <a:latin typeface="Times New Roman" panose="02020603050405020304" pitchFamily="18" charset="0"/>
                <a:ea typeface="Times New Roman" panose="02020603050405020304" pitchFamily="18" charset="0"/>
              </a:rPr>
              <a:t>(Jn 1)</a:t>
            </a:r>
          </a:p>
          <a:p>
            <a:pPr marL="0" marR="0" indent="0">
              <a:lnSpc>
                <a:spcPct val="90000"/>
              </a:lnSpc>
              <a:spcBef>
                <a:spcPts val="0"/>
              </a:spcBef>
              <a:spcAft>
                <a:spcPts val="0"/>
              </a:spcAft>
              <a:buNone/>
            </a:pPr>
            <a:endParaRPr lang="en-US" sz="1500" dirty="0">
              <a:latin typeface="Times New Roman" panose="02020603050405020304" pitchFamily="18" charset="0"/>
              <a:ea typeface="Times New Roman" panose="02020603050405020304" pitchFamily="18" charset="0"/>
            </a:endParaRPr>
          </a:p>
          <a:p>
            <a:pPr marL="0" indent="0">
              <a:lnSpc>
                <a:spcPct val="90000"/>
              </a:lnSpc>
              <a:spcBef>
                <a:spcPts val="0"/>
              </a:spcBef>
              <a:buNone/>
            </a:pPr>
            <a:r>
              <a:rPr lang="en-US" sz="1500" b="1" dirty="0">
                <a:latin typeface="-apple-system-font"/>
              </a:rPr>
              <a:t>He Calls us by Name</a:t>
            </a:r>
          </a:p>
          <a:p>
            <a:pPr marL="0" indent="0">
              <a:lnSpc>
                <a:spcPct val="90000"/>
              </a:lnSpc>
              <a:spcBef>
                <a:spcPts val="0"/>
              </a:spcBef>
              <a:buNone/>
            </a:pPr>
            <a:r>
              <a:rPr lang="en-US" sz="1500" dirty="0">
                <a:latin typeface="system-ui"/>
              </a:rPr>
              <a:t>T</a:t>
            </a:r>
            <a:r>
              <a:rPr lang="en-US" sz="1500" b="0" i="0" u="none" strike="noStrike" dirty="0">
                <a:effectLst/>
                <a:latin typeface="system-ui"/>
              </a:rPr>
              <a:t>he sheep hear his voice, and he calls his own sheep by name and leads them out. (Jn 10)</a:t>
            </a:r>
            <a:endParaRPr lang="en-US" sz="1500" dirty="0">
              <a:latin typeface="-apple-system-font"/>
            </a:endParaRPr>
          </a:p>
          <a:p>
            <a:pPr marL="0" indent="0">
              <a:lnSpc>
                <a:spcPct val="90000"/>
              </a:lnSpc>
              <a:spcBef>
                <a:spcPts val="0"/>
              </a:spcBef>
              <a:buNone/>
            </a:pPr>
            <a:r>
              <a:rPr lang="en-US" sz="1500" dirty="0">
                <a:latin typeface="-apple-system-font"/>
              </a:rPr>
              <a:t>The ‘Abba’ Intimacy of Children</a:t>
            </a:r>
          </a:p>
          <a:p>
            <a:pPr marL="0" indent="0">
              <a:lnSpc>
                <a:spcPct val="90000"/>
              </a:lnSpc>
              <a:spcBef>
                <a:spcPts val="0"/>
              </a:spcBef>
              <a:buNone/>
            </a:pPr>
            <a:r>
              <a:rPr lang="en-US" sz="1500" baseline="30000" dirty="0">
                <a:latin typeface="-apple-system-font"/>
              </a:rPr>
              <a:t>12 </a:t>
            </a:r>
            <a:r>
              <a:rPr lang="en-US" sz="1500" dirty="0">
                <a:latin typeface="-apple-system-font"/>
              </a:rPr>
              <a:t>to all who received him, who believed in his name, he gave power to become children of God (Jn 1</a:t>
            </a:r>
            <a:r>
              <a:rPr lang="en-US" sz="1500" baseline="30000" dirty="0">
                <a:latin typeface="-apple-system-font"/>
              </a:rPr>
              <a:t>12</a:t>
            </a:r>
            <a:r>
              <a:rPr lang="en-US" sz="1500" dirty="0">
                <a:latin typeface="-apple-system-font"/>
              </a:rPr>
              <a:t>)</a:t>
            </a:r>
          </a:p>
          <a:p>
            <a:pPr marL="0" marR="0" indent="0">
              <a:lnSpc>
                <a:spcPct val="90000"/>
              </a:lnSpc>
              <a:spcBef>
                <a:spcPts val="0"/>
              </a:spcBef>
              <a:spcAft>
                <a:spcPts val="0"/>
              </a:spcAft>
              <a:buNone/>
            </a:pPr>
            <a:endParaRPr lang="en-US" sz="1500" dirty="0">
              <a:latin typeface="Times New Roman" panose="02020603050405020304" pitchFamily="18" charset="0"/>
              <a:ea typeface="Times New Roman" panose="02020603050405020304" pitchFamily="18" charset="0"/>
            </a:endParaRPr>
          </a:p>
          <a:p>
            <a:pPr marL="0" marR="0" indent="0">
              <a:lnSpc>
                <a:spcPct val="90000"/>
              </a:lnSpc>
              <a:spcBef>
                <a:spcPts val="0"/>
              </a:spcBef>
              <a:spcAft>
                <a:spcPts val="0"/>
              </a:spcAft>
              <a:buNone/>
            </a:pPr>
            <a:r>
              <a:rPr lang="en-US" sz="1500" b="1" dirty="0">
                <a:latin typeface="Times New Roman" panose="02020603050405020304" pitchFamily="18" charset="0"/>
                <a:ea typeface="Times New Roman" panose="02020603050405020304" pitchFamily="18" charset="0"/>
              </a:rPr>
              <a:t>God Proves His Love &amp; Pours It into Our Hearts </a:t>
            </a:r>
          </a:p>
          <a:p>
            <a:pPr marL="0" marR="0" indent="0">
              <a:lnSpc>
                <a:spcPct val="90000"/>
              </a:lnSpc>
              <a:spcBef>
                <a:spcPts val="0"/>
              </a:spcBef>
              <a:spcAft>
                <a:spcPts val="0"/>
              </a:spcAft>
              <a:buNone/>
            </a:pPr>
            <a:r>
              <a:rPr lang="en-US" sz="1500" b="0" i="0" u="none" strike="noStrike" baseline="30000" dirty="0">
                <a:effectLst/>
                <a:latin typeface="-apple-system-font"/>
              </a:rPr>
              <a:t>8 </a:t>
            </a:r>
            <a:r>
              <a:rPr lang="en-US" sz="1500" b="0" i="0" u="none" strike="noStrike" dirty="0">
                <a:effectLst/>
                <a:latin typeface="-apple-system-font"/>
              </a:rPr>
              <a:t>But God proves his love for us in that while we still were sinners Christ died for us … </a:t>
            </a:r>
            <a:r>
              <a:rPr lang="en-US" sz="1500" b="0" i="0" u="none" strike="noStrike" baseline="30000" dirty="0">
                <a:effectLst/>
                <a:latin typeface="-apple-system-font"/>
              </a:rPr>
              <a:t>5</a:t>
            </a:r>
            <a:r>
              <a:rPr lang="en-US" sz="1500" b="0" i="0" u="none" strike="noStrike" dirty="0">
                <a:effectLst/>
                <a:latin typeface="-apple-system-font"/>
              </a:rPr>
              <a:t>God </a:t>
            </a:r>
            <a:r>
              <a:rPr lang="en-US" sz="1500" dirty="0">
                <a:latin typeface="-apple-system-font"/>
              </a:rPr>
              <a:t>poured his love into </a:t>
            </a:r>
            <a:r>
              <a:rPr lang="en-US" sz="1500" b="0" i="0" u="none" strike="noStrike" dirty="0">
                <a:effectLst/>
                <a:latin typeface="-apple-system-font"/>
              </a:rPr>
              <a:t>our hearts through the Holy Spirit that has been given to us.</a:t>
            </a:r>
            <a:r>
              <a:rPr lang="en-US" sz="1500" dirty="0">
                <a:latin typeface="Times New Roman" panose="02020603050405020304" pitchFamily="18" charset="0"/>
                <a:ea typeface="Times New Roman" panose="02020603050405020304" pitchFamily="18" charset="0"/>
              </a:rPr>
              <a:t> (Rom 5)</a:t>
            </a:r>
          </a:p>
        </p:txBody>
      </p:sp>
      <p:sp>
        <p:nvSpPr>
          <p:cNvPr id="5" name="TextBox 4">
            <a:extLst>
              <a:ext uri="{FF2B5EF4-FFF2-40B4-BE49-F238E27FC236}">
                <a16:creationId xmlns:a16="http://schemas.microsoft.com/office/drawing/2014/main" id="{970A68B4-77C0-4B5A-B378-D3715A3937A6}"/>
              </a:ext>
            </a:extLst>
          </p:cNvPr>
          <p:cNvSpPr txBox="1"/>
          <p:nvPr/>
        </p:nvSpPr>
        <p:spPr>
          <a:xfrm>
            <a:off x="118597" y="6377205"/>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95164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457200" y="244247"/>
            <a:ext cx="9677400" cy="796857"/>
          </a:xfrm>
        </p:spPr>
        <p:txBody>
          <a:bodyPr>
            <a:noAutofit/>
          </a:bodyPr>
          <a:lstStyle/>
          <a:p>
            <a:r>
              <a:rPr lang="en-US" sz="3400" kern="100" dirty="0">
                <a:solidFill>
                  <a:srgbClr val="FFFFFF"/>
                </a:solidFill>
                <a:effectLst/>
                <a:latin typeface="Aptos" panose="020B0004020202020204" pitchFamily="34" charset="0"/>
                <a:ea typeface="Aptos" panose="020B0004020202020204" pitchFamily="34" charset="0"/>
                <a:cs typeface="Segoe UI" panose="020B0502040204020203" pitchFamily="34" charset="0"/>
              </a:rPr>
              <a:t>John: </a:t>
            </a:r>
            <a:r>
              <a:rPr lang="en-US" sz="3400" i="1" kern="100" dirty="0">
                <a:solidFill>
                  <a:srgbClr val="FFFFFF"/>
                </a:solidFill>
                <a:effectLst/>
                <a:latin typeface="Aptos" panose="020B0004020202020204" pitchFamily="34" charset="0"/>
                <a:ea typeface="Aptos" panose="020B0004020202020204" pitchFamily="34" charset="0"/>
                <a:cs typeface="Segoe UI" panose="020B0502040204020203" pitchFamily="34" charset="0"/>
              </a:rPr>
              <a:t>Intimacy with </a:t>
            </a:r>
            <a:r>
              <a:rPr lang="en-US" sz="3400" i="1" kern="100" dirty="0">
                <a:solidFill>
                  <a:srgbClr val="FFFFFF"/>
                </a:solidFill>
                <a:latin typeface="Aptos" panose="020B0004020202020204" pitchFamily="34" charset="0"/>
                <a:ea typeface="Aptos" panose="020B0004020202020204" pitchFamily="34" charset="0"/>
                <a:cs typeface="Segoe UI" panose="020B0502040204020203" pitchFamily="34" charset="0"/>
              </a:rPr>
              <a:t>Jesus is like His with the Father </a:t>
            </a:r>
            <a:endParaRPr lang="en-US" sz="3400" i="1" dirty="0">
              <a:solidFill>
                <a:srgbClr val="FFFFFF"/>
              </a:solidFill>
            </a:endParaRPr>
          </a:p>
        </p:txBody>
      </p:sp>
      <p:sp>
        <p:nvSpPr>
          <p:cNvPr id="6" name="Text Box 75">
            <a:extLst>
              <a:ext uri="{FF2B5EF4-FFF2-40B4-BE49-F238E27FC236}">
                <a16:creationId xmlns:a16="http://schemas.microsoft.com/office/drawing/2014/main" id="{BE59CE5F-4232-A520-EEB6-3695F4B16422}"/>
              </a:ext>
            </a:extLst>
          </p:cNvPr>
          <p:cNvSpPr txBox="1"/>
          <p:nvPr/>
        </p:nvSpPr>
        <p:spPr>
          <a:xfrm>
            <a:off x="457200" y="6998067"/>
            <a:ext cx="11430231" cy="5102627"/>
          </a:xfrm>
          <a:prstGeom prst="rect">
            <a:avLst/>
          </a:prstGeom>
          <a:solidFill>
            <a:schemeClr val="lt1"/>
          </a:solidFill>
          <a:ln w="6350">
            <a:solidFill>
              <a:prstClr val="black"/>
            </a:solidFill>
          </a:ln>
        </p:spPr>
        <p:txBody>
          <a:bodyPr rot="0" spcFirstLastPara="0" vert="horz" wrap="square" lIns="91440" tIns="45720" rIns="91440" bIns="45720" numCol="2" spcCol="0" rtlCol="0" fromWordArt="0" anchor="t" anchorCtr="0" forceAA="0" compatLnSpc="1">
            <a:prstTxWarp prst="textNoShape">
              <a:avLst/>
            </a:prstTxWarp>
            <a:noAutofit/>
          </a:bodyPr>
          <a:lstStyle/>
          <a:p>
            <a:pPr marL="174625"/>
            <a:endParaRPr lang="en-US" sz="8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Eternal life	6</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57</a:t>
            </a:r>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	</a:t>
            </a:r>
          </a:p>
          <a:p>
            <a:pPr marL="174625"/>
            <a:r>
              <a:rPr lang="en-US" sz="1400" b="1" i="0" u="none" strike="noStrike" baseline="30000" dirty="0">
                <a:solidFill>
                  <a:srgbClr val="000000"/>
                </a:solidFill>
                <a:effectLst/>
                <a:latin typeface="system-ui"/>
              </a:rPr>
              <a:t>57 </a:t>
            </a:r>
            <a:r>
              <a:rPr lang="en-US" sz="1400" b="0" i="0" u="none" strike="noStrike" dirty="0">
                <a:solidFill>
                  <a:srgbClr val="000000"/>
                </a:solidFill>
                <a:effectLst/>
                <a:latin typeface="system-ui"/>
              </a:rPr>
              <a:t>As the living Father sent me, and I live because of the Father, so he who eats me will live because of me.</a:t>
            </a:r>
          </a:p>
          <a:p>
            <a:pPr marL="174625"/>
            <a:endParaRPr lang="en-US" sz="1400" b="0" i="0" u="none" strike="noStrike" dirty="0">
              <a:solidFill>
                <a:srgbClr val="1B1B1B"/>
              </a:solidFill>
              <a:effectLst/>
              <a:latin typeface="Times New Roman" panose="02020603050405020304" pitchFamily="18" charset="0"/>
              <a:cs typeface="Times New Roman" panose="02020603050405020304" pitchFamily="18" charset="0"/>
            </a:endParaRPr>
          </a:p>
          <a:p>
            <a:pPr marL="174625"/>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Mutual knowing 10</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14-15</a:t>
            </a:r>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		</a:t>
            </a:r>
          </a:p>
          <a:p>
            <a:pPr marL="174625"/>
            <a:r>
              <a:rPr lang="en-US" sz="1400" b="1" i="0" u="none" strike="noStrike" baseline="30000" dirty="0">
                <a:solidFill>
                  <a:srgbClr val="000000"/>
                </a:solidFill>
                <a:effectLst/>
                <a:latin typeface="system-ui"/>
              </a:rPr>
              <a:t>14 </a:t>
            </a:r>
            <a:r>
              <a:rPr lang="en-US" sz="1400" b="0" i="0" u="none" strike="noStrike" dirty="0">
                <a:solidFill>
                  <a:srgbClr val="000000"/>
                </a:solidFill>
                <a:effectLst/>
                <a:latin typeface="system-ui"/>
              </a:rPr>
              <a:t>I am the good shepherd; I know my own and my own know me, </a:t>
            </a:r>
            <a:r>
              <a:rPr lang="en-US" sz="1400" b="1" i="0" u="none" strike="noStrike" baseline="30000" dirty="0">
                <a:solidFill>
                  <a:srgbClr val="000000"/>
                </a:solidFill>
                <a:effectLst/>
                <a:latin typeface="system-ui"/>
              </a:rPr>
              <a:t>15 </a:t>
            </a:r>
            <a:r>
              <a:rPr lang="en-US" sz="1400" b="0" i="0" u="none" strike="noStrike" dirty="0">
                <a:solidFill>
                  <a:srgbClr val="000000"/>
                </a:solidFill>
                <a:effectLst/>
                <a:latin typeface="system-ui"/>
              </a:rPr>
              <a:t>as the Father knows me and I know the Father; and I lay down my life for the sheep. </a:t>
            </a:r>
          </a:p>
          <a:p>
            <a:pPr marL="174625"/>
            <a:endParaRPr lang="en-US" sz="14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Mutual abiding 14</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20</a:t>
            </a:r>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 17</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21</a:t>
            </a:r>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sz="1400" dirty="0">
                <a:solidFill>
                  <a:srgbClr val="1B1B1B"/>
                </a:solidFill>
                <a:latin typeface="-apple-system-font"/>
              </a:rPr>
              <a:t>14</a:t>
            </a:r>
            <a:r>
              <a:rPr lang="en-US" sz="1400" baseline="30000" dirty="0">
                <a:solidFill>
                  <a:srgbClr val="1B1B1B"/>
                </a:solidFill>
                <a:latin typeface="-apple-system-font"/>
              </a:rPr>
              <a:t>10 </a:t>
            </a:r>
            <a:r>
              <a:rPr lang="en-US" sz="1400" dirty="0">
                <a:solidFill>
                  <a:srgbClr val="1B1B1B"/>
                </a:solidFill>
                <a:latin typeface="-apple-system-font"/>
              </a:rPr>
              <a:t>Do you not believe that </a:t>
            </a:r>
            <a:r>
              <a:rPr lang="en-US" sz="1400" i="1" dirty="0">
                <a:solidFill>
                  <a:srgbClr val="1B1B1B"/>
                </a:solidFill>
                <a:latin typeface="-apple-system-font"/>
              </a:rPr>
              <a:t>I am in the Father and the Father in me</a:t>
            </a:r>
            <a:r>
              <a:rPr lang="en-US" sz="1400" dirty="0">
                <a:solidFill>
                  <a:srgbClr val="1B1B1B"/>
                </a:solidFill>
                <a:latin typeface="-apple-system-font"/>
              </a:rPr>
              <a:t>? The words that I say to you I do not speak on my own authority; but </a:t>
            </a:r>
            <a:r>
              <a:rPr lang="en-US" sz="1400" i="1" u="sng" dirty="0">
                <a:solidFill>
                  <a:srgbClr val="1B1B1B"/>
                </a:solidFill>
                <a:latin typeface="-apple-system-font"/>
              </a:rPr>
              <a:t>the Father who dwells in me</a:t>
            </a:r>
            <a:r>
              <a:rPr lang="en-US" sz="1400" dirty="0">
                <a:solidFill>
                  <a:srgbClr val="1B1B1B"/>
                </a:solidFill>
                <a:latin typeface="-apple-system-font"/>
              </a:rPr>
              <a:t> does his works. </a:t>
            </a:r>
            <a:r>
              <a:rPr lang="en-US" sz="1400" baseline="30000" dirty="0">
                <a:solidFill>
                  <a:srgbClr val="1B1B1B"/>
                </a:solidFill>
                <a:latin typeface="-apple-system-font"/>
              </a:rPr>
              <a:t>11 </a:t>
            </a:r>
            <a:r>
              <a:rPr lang="en-US" sz="1400" dirty="0">
                <a:solidFill>
                  <a:srgbClr val="1B1B1B"/>
                </a:solidFill>
                <a:latin typeface="-apple-system-font"/>
              </a:rPr>
              <a:t>Believe me that </a:t>
            </a:r>
            <a:r>
              <a:rPr lang="en-US" sz="1400" i="1" u="sng" dirty="0">
                <a:solidFill>
                  <a:srgbClr val="1B1B1B"/>
                </a:solidFill>
                <a:latin typeface="-apple-system-font"/>
              </a:rPr>
              <a:t>I am in the Father and the Father in me</a:t>
            </a:r>
            <a:r>
              <a:rPr lang="en-US" sz="1400" dirty="0">
                <a:solidFill>
                  <a:srgbClr val="1B1B1B"/>
                </a:solidFill>
                <a:latin typeface="-apple-system-font"/>
              </a:rPr>
              <a:t>; or else believe me for the sake of the works themselves.</a:t>
            </a:r>
          </a:p>
          <a:p>
            <a:pPr marL="174625"/>
            <a:r>
              <a:rPr lang="en-US" sz="1400" dirty="0">
                <a:solidFill>
                  <a:srgbClr val="1B1B1B"/>
                </a:solidFill>
                <a:latin typeface="-apple-system-font"/>
              </a:rPr>
              <a:t>14</a:t>
            </a:r>
            <a:r>
              <a:rPr lang="en-US" sz="1400" baseline="30000" dirty="0">
                <a:solidFill>
                  <a:srgbClr val="1B1B1B"/>
                </a:solidFill>
                <a:latin typeface="-apple-system-font"/>
              </a:rPr>
              <a:t>20 </a:t>
            </a:r>
            <a:r>
              <a:rPr lang="en-US" sz="1400" dirty="0">
                <a:solidFill>
                  <a:srgbClr val="1B1B1B"/>
                </a:solidFill>
                <a:latin typeface="-apple-system-font"/>
              </a:rPr>
              <a:t>In that day you will know  </a:t>
            </a:r>
            <a:r>
              <a:rPr lang="en-US" sz="1400" i="1" u="sng" dirty="0">
                <a:solidFill>
                  <a:srgbClr val="1B1B1B"/>
                </a:solidFill>
                <a:latin typeface="-apple-system-font"/>
              </a:rPr>
              <a:t>I am in my Father,  you in me, and I in you</a:t>
            </a:r>
            <a:r>
              <a:rPr lang="en-US" sz="1400" dirty="0">
                <a:solidFill>
                  <a:srgbClr val="1B1B1B"/>
                </a:solidFill>
                <a:latin typeface="-apple-system-font"/>
              </a:rPr>
              <a:t>.</a:t>
            </a:r>
            <a:endParaRPr lang="en-US" sz="1400" dirty="0">
              <a:solidFill>
                <a:srgbClr val="1B1B1B"/>
              </a:solidFill>
              <a:latin typeface="-apple-system-font"/>
              <a:ea typeface="Times New Roman" panose="02020603050405020304" pitchFamily="18" charset="0"/>
            </a:endParaRPr>
          </a:p>
          <a:p>
            <a:pPr marL="174625"/>
            <a:r>
              <a:rPr lang="en-US" sz="1400" dirty="0">
                <a:solidFill>
                  <a:srgbClr val="1B1B1B"/>
                </a:solidFill>
                <a:latin typeface="-apple-system-font"/>
              </a:rPr>
              <a:t>15</a:t>
            </a:r>
            <a:r>
              <a:rPr lang="en-US" sz="1400" baseline="30000" dirty="0">
                <a:solidFill>
                  <a:srgbClr val="1B1B1B"/>
                </a:solidFill>
                <a:latin typeface="-apple-system-font"/>
              </a:rPr>
              <a:t>4 </a:t>
            </a:r>
            <a:r>
              <a:rPr lang="en-US" sz="1400" i="1" u="sng" dirty="0">
                <a:solidFill>
                  <a:srgbClr val="1B1B1B"/>
                </a:solidFill>
                <a:latin typeface="-apple-system-font"/>
              </a:rPr>
              <a:t>Abide in me, and I in you</a:t>
            </a:r>
            <a:r>
              <a:rPr lang="en-US" sz="1400" dirty="0">
                <a:solidFill>
                  <a:srgbClr val="1B1B1B"/>
                </a:solidFill>
                <a:latin typeface="-apple-system-font"/>
              </a:rPr>
              <a:t>. As the branch cannot bear fruit by itself, unless it abides in the vine, neither can you, unless you abide in me. </a:t>
            </a:r>
          </a:p>
          <a:p>
            <a:pPr marL="174625"/>
            <a:r>
              <a:rPr lang="en-US" sz="1400" dirty="0">
                <a:solidFill>
                  <a:srgbClr val="1B1B1B"/>
                </a:solidFill>
                <a:latin typeface="-apple-system-font"/>
              </a:rPr>
              <a:t>17</a:t>
            </a:r>
            <a:r>
              <a:rPr lang="en-US" sz="1400" baseline="30000" dirty="0">
                <a:solidFill>
                  <a:srgbClr val="1B1B1B"/>
                </a:solidFill>
                <a:latin typeface="-apple-system-font"/>
              </a:rPr>
              <a:t>20 </a:t>
            </a:r>
            <a:r>
              <a:rPr lang="en-US" sz="1400" dirty="0">
                <a:solidFill>
                  <a:srgbClr val="1B1B1B"/>
                </a:solidFill>
                <a:latin typeface="-apple-system-font"/>
              </a:rPr>
              <a:t>“I do not pray for these only, but also for those who believe in me through their word, </a:t>
            </a:r>
            <a:r>
              <a:rPr lang="en-US" sz="1400" baseline="30000" dirty="0">
                <a:solidFill>
                  <a:srgbClr val="1B1B1B"/>
                </a:solidFill>
                <a:latin typeface="-apple-system-font"/>
              </a:rPr>
              <a:t>21 </a:t>
            </a:r>
            <a:r>
              <a:rPr lang="en-US" sz="1400" dirty="0">
                <a:solidFill>
                  <a:srgbClr val="1B1B1B"/>
                </a:solidFill>
                <a:latin typeface="-apple-system-font"/>
              </a:rPr>
              <a:t>that they may all be one; even as thou, Father, art in me, and I in thee, that they also may be in us, </a:t>
            </a:r>
            <a:endParaRPr lang="en-US" sz="1400" dirty="0">
              <a:solidFill>
                <a:srgbClr val="1B1B1B"/>
              </a:solidFill>
              <a:latin typeface="-apple-system-font"/>
              <a:ea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sz="1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Participation in Spirit   1</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33</a:t>
            </a:r>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	14</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16-7</a:t>
            </a:r>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	  </a:t>
            </a:r>
          </a:p>
          <a:p>
            <a:pPr marL="174625"/>
            <a:r>
              <a:rPr lang="en-US" sz="1400" baseline="30000" dirty="0">
                <a:solidFill>
                  <a:srgbClr val="1B1B1B"/>
                </a:solidFill>
                <a:latin typeface="-apple-system-font"/>
              </a:rPr>
              <a:t>16 </a:t>
            </a:r>
            <a:r>
              <a:rPr lang="en-US" sz="1400" dirty="0">
                <a:solidFill>
                  <a:srgbClr val="1B1B1B"/>
                </a:solidFill>
                <a:latin typeface="-apple-system-font"/>
              </a:rPr>
              <a:t>And I will pray the Father, and he will give you another Counselor, to be with you for ever, </a:t>
            </a:r>
            <a:r>
              <a:rPr lang="en-US" sz="1400" baseline="30000" dirty="0">
                <a:solidFill>
                  <a:srgbClr val="1B1B1B"/>
                </a:solidFill>
                <a:latin typeface="-apple-system-font"/>
              </a:rPr>
              <a:t>17 </a:t>
            </a:r>
            <a:r>
              <a:rPr lang="en-US" sz="1400" dirty="0">
                <a:solidFill>
                  <a:srgbClr val="1B1B1B"/>
                </a:solidFill>
                <a:latin typeface="-apple-system-font"/>
              </a:rPr>
              <a:t>even the Spirit of truth … you know him, </a:t>
            </a:r>
            <a:r>
              <a:rPr lang="en-US" sz="1400" i="1" u="sng" dirty="0">
                <a:solidFill>
                  <a:srgbClr val="1B1B1B"/>
                </a:solidFill>
                <a:latin typeface="-apple-system-font"/>
              </a:rPr>
              <a:t>for he dwells with you, and will be in you</a:t>
            </a:r>
            <a:r>
              <a:rPr lang="en-US" sz="1400" dirty="0">
                <a:solidFill>
                  <a:srgbClr val="1B1B1B"/>
                </a:solidFill>
                <a:latin typeface="-apple-system-font"/>
              </a:rPr>
              <a:t>.</a:t>
            </a: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Participation in love 15</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9-10</a:t>
            </a:r>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 17</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26</a:t>
            </a:r>
          </a:p>
          <a:p>
            <a:pPr marL="174625"/>
            <a:r>
              <a:rPr lang="en-US" b="0" i="0" u="none" strike="noStrike" dirty="0">
                <a:solidFill>
                  <a:srgbClr val="000000"/>
                </a:solidFill>
                <a:effectLst/>
                <a:latin typeface="system-ui"/>
              </a:rPr>
              <a:t> </a:t>
            </a:r>
            <a:r>
              <a:rPr lang="en-US" sz="1500" b="0" i="0" u="none" strike="noStrike" dirty="0">
                <a:solidFill>
                  <a:srgbClr val="000000"/>
                </a:solidFill>
                <a:effectLst/>
                <a:latin typeface="system-ui"/>
              </a:rPr>
              <a:t>15</a:t>
            </a:r>
            <a:r>
              <a:rPr lang="en-US" sz="1400" b="1" i="0" u="none" strike="noStrike" baseline="30000" dirty="0">
                <a:solidFill>
                  <a:srgbClr val="000000"/>
                </a:solidFill>
                <a:effectLst/>
                <a:latin typeface="system-ui"/>
              </a:rPr>
              <a:t>9 </a:t>
            </a:r>
            <a:r>
              <a:rPr lang="en-US" sz="1400" b="0" i="0" u="none" strike="noStrike" dirty="0">
                <a:solidFill>
                  <a:srgbClr val="000000"/>
                </a:solidFill>
                <a:effectLst/>
                <a:latin typeface="system-ui"/>
              </a:rPr>
              <a:t>As the Father has loved me, so have I loved you; abide in my love. </a:t>
            </a:r>
            <a:r>
              <a:rPr lang="en-US" sz="1400" b="1" i="0" u="none" strike="noStrike" baseline="30000" dirty="0">
                <a:solidFill>
                  <a:srgbClr val="000000"/>
                </a:solidFill>
                <a:effectLst/>
                <a:latin typeface="system-ui"/>
              </a:rPr>
              <a:t>10 </a:t>
            </a:r>
            <a:r>
              <a:rPr lang="en-US" sz="1400" b="0" i="0" u="none" strike="noStrike" dirty="0">
                <a:solidFill>
                  <a:srgbClr val="000000"/>
                </a:solidFill>
                <a:effectLst/>
                <a:latin typeface="system-ui"/>
              </a:rPr>
              <a:t>If you keep my commandments, you will abide in my love, just as I have kept my Father’s commandments and abide in his love. </a:t>
            </a:r>
          </a:p>
          <a:p>
            <a:pPr marL="174625"/>
            <a:r>
              <a:rPr lang="en-US" sz="1400" b="0" i="0" u="none" strike="noStrike" dirty="0">
                <a:solidFill>
                  <a:srgbClr val="000000"/>
                </a:solidFill>
                <a:effectLst/>
                <a:latin typeface="system-ui"/>
              </a:rPr>
              <a:t>17</a:t>
            </a:r>
            <a:r>
              <a:rPr lang="en-US" sz="1400" b="1" i="0" u="none" strike="noStrike" baseline="30000" dirty="0">
                <a:solidFill>
                  <a:srgbClr val="000000"/>
                </a:solidFill>
                <a:effectLst/>
                <a:latin typeface="system-ui"/>
              </a:rPr>
              <a:t>26 </a:t>
            </a:r>
            <a:r>
              <a:rPr lang="en-US" sz="1400" b="0" i="0" u="none" strike="noStrike" dirty="0">
                <a:solidFill>
                  <a:srgbClr val="000000"/>
                </a:solidFill>
                <a:effectLst/>
                <a:latin typeface="system-ui"/>
              </a:rPr>
              <a:t> [</a:t>
            </a:r>
            <a:r>
              <a:rPr lang="en-US" sz="1400" dirty="0">
                <a:solidFill>
                  <a:srgbClr val="000000"/>
                </a:solidFill>
                <a:latin typeface="system-ui"/>
              </a:rPr>
              <a:t>Jesus prays] </a:t>
            </a:r>
            <a:r>
              <a:rPr lang="en-US" sz="1400" b="0" i="0" u="none" strike="noStrike" dirty="0">
                <a:solidFill>
                  <a:srgbClr val="000000"/>
                </a:solidFill>
                <a:effectLst/>
                <a:latin typeface="system-ui"/>
              </a:rPr>
              <a:t>that the love with which thou hast loved me may be in them, and I in them.</a:t>
            </a:r>
            <a:endParaRPr lang="en-US" sz="1400" dirty="0">
              <a:solidFill>
                <a:srgbClr val="000000"/>
              </a:solidFill>
              <a:latin typeface="system-ui"/>
            </a:endParaRPr>
          </a:p>
          <a:p>
            <a:pPr marL="174625"/>
            <a:endParaRPr lang="en-US" sz="14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Participation in  glory	17</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22</a:t>
            </a:r>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sz="1500" b="0" i="0" u="none" strike="noStrike" dirty="0">
                <a:solidFill>
                  <a:srgbClr val="000000"/>
                </a:solidFill>
                <a:effectLst/>
                <a:latin typeface="system-ui"/>
              </a:rPr>
              <a:t>The glory which thou hast given me I have given to them, that they may be one even as we are one.</a:t>
            </a:r>
          </a:p>
          <a:p>
            <a:pPr marL="174625"/>
            <a:endParaRPr lang="en-US" sz="15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Sonship	 20</a:t>
            </a:r>
            <a:r>
              <a:rPr lang="en-US" baseline="300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17</a:t>
            </a:r>
            <a:endParaRPr lang="en-US" sz="1400" dirty="0">
              <a:solidFill>
                <a:srgbClr val="1B1B1B"/>
              </a:solidFill>
              <a:latin typeface="-apple-system-font"/>
              <a:ea typeface="Times New Roman" panose="02020603050405020304" pitchFamily="18" charset="0"/>
            </a:endParaRPr>
          </a:p>
          <a:p>
            <a:pPr marL="174625"/>
            <a:r>
              <a:rPr lang="en-US" sz="1400" b="0" i="0" u="none" strike="noStrike" dirty="0">
                <a:solidFill>
                  <a:srgbClr val="000000"/>
                </a:solidFill>
                <a:effectLst/>
                <a:latin typeface="system-ui"/>
              </a:rPr>
              <a:t>Jesus said to [Mary Magdalen], “Do not hold me, for I have not yet ascended to the Father; but go to my brethren and say to them, I am ascending to my Father and your Father, to my God and your God.”</a:t>
            </a:r>
            <a:endParaRPr lang="en-US" sz="1400" b="0" i="0" u="none" strike="noStrike" dirty="0">
              <a:solidFill>
                <a:srgbClr val="1B1B1B"/>
              </a:solidFill>
              <a:effectLst/>
              <a:latin typeface="-apple-system-font"/>
            </a:endParaRPr>
          </a:p>
          <a:p>
            <a:pPr marL="174625"/>
            <a:r>
              <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id="{645DA7CB-0DDB-7D7E-140F-73BCAA39C0BE}"/>
              </a:ext>
            </a:extLst>
          </p:cNvPr>
          <p:cNvSpPr txBox="1"/>
          <p:nvPr/>
        </p:nvSpPr>
        <p:spPr>
          <a:xfrm>
            <a:off x="304569" y="1433302"/>
            <a:ext cx="11430231" cy="5670783"/>
          </a:xfrm>
          <a:prstGeom prst="rect">
            <a:avLst/>
          </a:prstGeom>
          <a:noFill/>
        </p:spPr>
        <p:txBody>
          <a:bodyPr wrap="square" numCol="2" rtlCol="0">
            <a:spAutoFit/>
          </a:bodyPr>
          <a:lstStyle/>
          <a:p>
            <a:pPr marL="174625"/>
            <a:r>
              <a:rPr lang="en-US" dirty="0">
                <a:latin typeface="Times New Roman" panose="02020603050405020304" pitchFamily="18" charset="0"/>
                <a:ea typeface="Times New Roman" panose="02020603050405020304" pitchFamily="18" charset="0"/>
                <a:cs typeface="Times New Roman" panose="02020603050405020304" pitchFamily="18" charset="0"/>
              </a:rPr>
              <a:t>Eternal life	6</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57</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p>
          <a:p>
            <a:pPr marL="174625"/>
            <a:r>
              <a:rPr lang="en-US" sz="1400" b="1" i="0" u="none" strike="noStrike" baseline="30000" dirty="0">
                <a:effectLst/>
                <a:latin typeface="system-ui"/>
              </a:rPr>
              <a:t>57 </a:t>
            </a:r>
            <a:r>
              <a:rPr lang="en-US" sz="1400" b="0" i="0" u="none" strike="noStrike" dirty="0">
                <a:effectLst/>
                <a:latin typeface="system-ui"/>
              </a:rPr>
              <a:t>As the living Father sent me, and I live because of the Father, so he who eats me will live because of me.</a:t>
            </a:r>
          </a:p>
          <a:p>
            <a:pPr marL="174625"/>
            <a:endParaRPr lang="en-US" sz="1400" b="0" i="0" u="none" strike="noStrike" dirty="0">
              <a:effectLst/>
              <a:latin typeface="Times New Roman" panose="02020603050405020304" pitchFamily="18" charset="0"/>
              <a:cs typeface="Times New Roman" panose="02020603050405020304" pitchFamily="18" charset="0"/>
            </a:endParaRPr>
          </a:p>
          <a:p>
            <a:pPr marL="174625"/>
            <a:r>
              <a:rPr lang="en-US" dirty="0">
                <a:latin typeface="Times New Roman" panose="02020603050405020304" pitchFamily="18" charset="0"/>
                <a:ea typeface="Times New Roman" panose="02020603050405020304" pitchFamily="18" charset="0"/>
                <a:cs typeface="Times New Roman" panose="02020603050405020304" pitchFamily="18" charset="0"/>
              </a:rPr>
              <a:t>Mutual knowing 10</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14-15</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174625" algn="just"/>
            <a:r>
              <a:rPr lang="en-US" sz="1400" b="1" i="0" u="none" strike="noStrike" baseline="30000" dirty="0">
                <a:effectLst/>
                <a:latin typeface="system-ui"/>
              </a:rPr>
              <a:t>14 </a:t>
            </a:r>
            <a:r>
              <a:rPr lang="en-US" sz="1400" b="0" i="0" u="none" strike="noStrike" dirty="0">
                <a:effectLst/>
                <a:latin typeface="system-ui"/>
              </a:rPr>
              <a:t>I am the good shepherd; I know my own and my own know me, </a:t>
            </a:r>
            <a:r>
              <a:rPr lang="en-US" sz="1400" b="1" i="0" u="none" strike="noStrike" baseline="30000" dirty="0">
                <a:effectLst/>
                <a:latin typeface="system-ui"/>
              </a:rPr>
              <a:t>15 </a:t>
            </a:r>
            <a:r>
              <a:rPr lang="en-US" sz="1400" b="0" i="0" u="none" strike="noStrike" dirty="0">
                <a:effectLst/>
                <a:latin typeface="system-ui"/>
              </a:rPr>
              <a:t>as the Father knows me and I know the Father; and I lay down my life for the sheep. </a:t>
            </a:r>
          </a:p>
          <a:p>
            <a:pPr marL="174625"/>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dirty="0">
                <a:latin typeface="Times New Roman" panose="02020603050405020304" pitchFamily="18" charset="0"/>
                <a:ea typeface="Times New Roman" panose="02020603050405020304" pitchFamily="18" charset="0"/>
                <a:cs typeface="Times New Roman" panose="02020603050405020304" pitchFamily="18" charset="0"/>
              </a:rPr>
              <a:t>Mutual abiding 14</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10,20</a:t>
            </a:r>
            <a:r>
              <a:rPr lang="en-US" dirty="0">
                <a:latin typeface="Times New Roman" panose="02020603050405020304" pitchFamily="18" charset="0"/>
                <a:ea typeface="Times New Roman" panose="02020603050405020304" pitchFamily="18" charset="0"/>
                <a:cs typeface="Times New Roman" panose="02020603050405020304" pitchFamily="18" charset="0"/>
              </a:rPr>
              <a:t>, 17</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21</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174625" algn="just"/>
            <a:r>
              <a:rPr lang="en-US" sz="1400" dirty="0">
                <a:latin typeface="-apple-system-font"/>
              </a:rPr>
              <a:t>14</a:t>
            </a:r>
            <a:r>
              <a:rPr lang="en-US" sz="1400" baseline="30000" dirty="0">
                <a:latin typeface="-apple-system-font"/>
              </a:rPr>
              <a:t>10 </a:t>
            </a:r>
            <a:r>
              <a:rPr lang="en-US" sz="1400" dirty="0">
                <a:latin typeface="-apple-system-font"/>
              </a:rPr>
              <a:t>Do you not believe that </a:t>
            </a:r>
            <a:r>
              <a:rPr lang="en-US" sz="1400" i="1" dirty="0">
                <a:latin typeface="-apple-system-font"/>
              </a:rPr>
              <a:t>I am in the Father and the Father in me</a:t>
            </a:r>
            <a:r>
              <a:rPr lang="en-US" sz="1400" dirty="0">
                <a:latin typeface="-apple-system-font"/>
              </a:rPr>
              <a:t>? The words that I say to you I do not speak on my own authority; but </a:t>
            </a:r>
            <a:r>
              <a:rPr lang="en-US" sz="1400" i="1" u="sng" dirty="0">
                <a:latin typeface="-apple-system-font"/>
              </a:rPr>
              <a:t>the Father who dwells in me</a:t>
            </a:r>
            <a:r>
              <a:rPr lang="en-US" sz="1400" dirty="0">
                <a:latin typeface="-apple-system-font"/>
              </a:rPr>
              <a:t> does his works. </a:t>
            </a:r>
            <a:r>
              <a:rPr lang="en-US" sz="1400" baseline="30000" dirty="0">
                <a:latin typeface="-apple-system-font"/>
              </a:rPr>
              <a:t>11 </a:t>
            </a:r>
            <a:r>
              <a:rPr lang="en-US" sz="1400" dirty="0">
                <a:latin typeface="-apple-system-font"/>
              </a:rPr>
              <a:t>Believe me that </a:t>
            </a:r>
            <a:r>
              <a:rPr lang="en-US" sz="1400" i="1" u="sng" dirty="0">
                <a:latin typeface="-apple-system-font"/>
              </a:rPr>
              <a:t>I am in the Father and the Father in me</a:t>
            </a:r>
            <a:r>
              <a:rPr lang="en-US" sz="1400" dirty="0">
                <a:latin typeface="-apple-system-font"/>
              </a:rPr>
              <a:t>; or else believe me for the sake of the works themselves.</a:t>
            </a:r>
          </a:p>
          <a:p>
            <a:pPr marL="174625" algn="just"/>
            <a:r>
              <a:rPr lang="en-US" sz="1400" dirty="0">
                <a:latin typeface="-apple-system-font"/>
              </a:rPr>
              <a:t>14</a:t>
            </a:r>
            <a:r>
              <a:rPr lang="en-US" sz="1400" baseline="30000" dirty="0">
                <a:latin typeface="-apple-system-font"/>
              </a:rPr>
              <a:t>20 </a:t>
            </a:r>
            <a:r>
              <a:rPr lang="en-US" sz="1400" dirty="0">
                <a:latin typeface="-apple-system-font"/>
              </a:rPr>
              <a:t>In that day you will know  </a:t>
            </a:r>
            <a:r>
              <a:rPr lang="en-US" sz="1400" i="1" u="sng" dirty="0">
                <a:latin typeface="-apple-system-font"/>
              </a:rPr>
              <a:t>I am in my Father,  you in me, and I in you</a:t>
            </a:r>
            <a:r>
              <a:rPr lang="en-US" sz="1400" dirty="0">
                <a:latin typeface="-apple-system-font"/>
              </a:rPr>
              <a:t>.</a:t>
            </a:r>
            <a:endParaRPr lang="en-US" sz="1400" dirty="0">
              <a:latin typeface="-apple-system-font"/>
              <a:ea typeface="Times New Roman" panose="02020603050405020304" pitchFamily="18" charset="0"/>
            </a:endParaRPr>
          </a:p>
          <a:p>
            <a:pPr marL="174625" algn="just"/>
            <a:r>
              <a:rPr lang="en-US" sz="1400" dirty="0">
                <a:latin typeface="-apple-system-font"/>
              </a:rPr>
              <a:t>15</a:t>
            </a:r>
            <a:r>
              <a:rPr lang="en-US" sz="1400" baseline="30000" dirty="0">
                <a:latin typeface="-apple-system-font"/>
              </a:rPr>
              <a:t>4 </a:t>
            </a:r>
            <a:r>
              <a:rPr lang="en-US" sz="1400" i="1" u="sng" dirty="0">
                <a:latin typeface="-apple-system-font"/>
              </a:rPr>
              <a:t>Abide in me, and I in you</a:t>
            </a:r>
            <a:r>
              <a:rPr lang="en-US" sz="1400" dirty="0">
                <a:latin typeface="-apple-system-font"/>
              </a:rPr>
              <a:t>. As the branch cannot bear fruit by itself, unless it abides in the vine, neither can you, unless you abide in me. </a:t>
            </a:r>
          </a:p>
          <a:p>
            <a:pPr marL="174625" algn="just"/>
            <a:r>
              <a:rPr lang="en-US" sz="1400" dirty="0">
                <a:latin typeface="-apple-system-font"/>
              </a:rPr>
              <a:t>17</a:t>
            </a:r>
            <a:r>
              <a:rPr lang="en-US" sz="1400" baseline="30000" dirty="0">
                <a:latin typeface="-apple-system-font"/>
              </a:rPr>
              <a:t>20 </a:t>
            </a:r>
            <a:r>
              <a:rPr lang="en-US" sz="1400" dirty="0">
                <a:latin typeface="-apple-system-font"/>
              </a:rPr>
              <a:t>“I do not pray for these only, but also for those who believe in me through their word, </a:t>
            </a:r>
            <a:r>
              <a:rPr lang="en-US" sz="1400" baseline="30000" dirty="0">
                <a:latin typeface="-apple-system-font"/>
              </a:rPr>
              <a:t>21 </a:t>
            </a:r>
            <a:r>
              <a:rPr lang="en-US" sz="1400" dirty="0">
                <a:latin typeface="-apple-system-font"/>
              </a:rPr>
              <a:t>that they may all be one; even as thou, Father, art in me, and I in thee, that they also may be in us, </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461963"/>
            <a:r>
              <a:rPr lang="en-US" dirty="0">
                <a:latin typeface="Times New Roman" panose="02020603050405020304" pitchFamily="18" charset="0"/>
                <a:ea typeface="Times New Roman" panose="02020603050405020304" pitchFamily="18" charset="0"/>
                <a:cs typeface="Times New Roman" panose="02020603050405020304" pitchFamily="18" charset="0"/>
              </a:rPr>
              <a:t>Participation in Spirit   1</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33</a:t>
            </a:r>
            <a:r>
              <a:rPr lang="en-US" dirty="0">
                <a:latin typeface="Times New Roman" panose="02020603050405020304" pitchFamily="18" charset="0"/>
                <a:ea typeface="Times New Roman" panose="02020603050405020304" pitchFamily="18" charset="0"/>
                <a:cs typeface="Times New Roman" panose="02020603050405020304" pitchFamily="18" charset="0"/>
              </a:rPr>
              <a:t>	14</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16-7</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461963" algn="just"/>
            <a:r>
              <a:rPr lang="en-US" sz="1400" baseline="30000" dirty="0">
                <a:latin typeface="-apple-system-font"/>
              </a:rPr>
              <a:t>16 </a:t>
            </a:r>
            <a:r>
              <a:rPr lang="en-US" sz="1400" dirty="0">
                <a:latin typeface="-apple-system-font"/>
              </a:rPr>
              <a:t>And I will pray the Father, and he will give you another Counselor, to be with you for ever, </a:t>
            </a:r>
            <a:r>
              <a:rPr lang="en-US" sz="1400" baseline="30000" dirty="0">
                <a:latin typeface="-apple-system-font"/>
              </a:rPr>
              <a:t>17 </a:t>
            </a:r>
            <a:r>
              <a:rPr lang="en-US" sz="1400" dirty="0">
                <a:latin typeface="-apple-system-font"/>
              </a:rPr>
              <a:t>even the Spirit of truth … you know him, </a:t>
            </a:r>
            <a:r>
              <a:rPr lang="en-US" sz="1400" i="1" u="sng" dirty="0">
                <a:latin typeface="-apple-system-font"/>
              </a:rPr>
              <a:t>for he dwells with you, and will be in you</a:t>
            </a:r>
            <a:r>
              <a:rPr lang="en-US" sz="1400" dirty="0">
                <a:latin typeface="-apple-system-font"/>
              </a:rPr>
              <a:t>.</a:t>
            </a:r>
          </a:p>
          <a:p>
            <a:pPr marL="461963"/>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61963"/>
            <a:r>
              <a:rPr lang="en-US" dirty="0">
                <a:latin typeface="Times New Roman" panose="02020603050405020304" pitchFamily="18" charset="0"/>
                <a:ea typeface="Times New Roman" panose="02020603050405020304" pitchFamily="18" charset="0"/>
                <a:cs typeface="Times New Roman" panose="02020603050405020304" pitchFamily="18" charset="0"/>
              </a:rPr>
              <a:t>Participation in love 15</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9-10</a:t>
            </a:r>
            <a:r>
              <a:rPr lang="en-US" dirty="0">
                <a:latin typeface="Times New Roman" panose="02020603050405020304" pitchFamily="18" charset="0"/>
                <a:ea typeface="Times New Roman" panose="02020603050405020304" pitchFamily="18" charset="0"/>
                <a:cs typeface="Times New Roman" panose="02020603050405020304" pitchFamily="18" charset="0"/>
              </a:rPr>
              <a:t>, 17</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26</a:t>
            </a:r>
          </a:p>
          <a:p>
            <a:pPr marL="461963" algn="just"/>
            <a:r>
              <a:rPr lang="en-US" sz="1400" b="0" i="0" u="none" strike="noStrike" dirty="0">
                <a:effectLst/>
                <a:latin typeface="system-ui"/>
              </a:rPr>
              <a:t> 15</a:t>
            </a:r>
            <a:r>
              <a:rPr lang="en-US" sz="1400" b="1" i="0" u="none" strike="noStrike" baseline="30000" dirty="0">
                <a:effectLst/>
                <a:latin typeface="system-ui"/>
              </a:rPr>
              <a:t>9 </a:t>
            </a:r>
            <a:r>
              <a:rPr lang="en-US" sz="1400" b="0" i="0" u="none" strike="noStrike" dirty="0">
                <a:effectLst/>
                <a:latin typeface="system-ui"/>
              </a:rPr>
              <a:t>As the Father has loved me, so have I loved you; abide in my love. </a:t>
            </a:r>
            <a:r>
              <a:rPr lang="en-US" sz="1400" b="1" i="0" u="none" strike="noStrike" baseline="30000" dirty="0">
                <a:effectLst/>
                <a:latin typeface="system-ui"/>
              </a:rPr>
              <a:t>10 </a:t>
            </a:r>
            <a:r>
              <a:rPr lang="en-US" sz="1400" b="0" i="0" u="none" strike="noStrike" dirty="0">
                <a:effectLst/>
                <a:latin typeface="system-ui"/>
              </a:rPr>
              <a:t>If you keep my commandments, you will abide in my love, just as I have kept my Father’s commandments and abide in his love. </a:t>
            </a:r>
          </a:p>
          <a:p>
            <a:pPr marL="461963" algn="just"/>
            <a:r>
              <a:rPr lang="en-US" sz="1400" b="0" i="0" u="none" strike="noStrike" dirty="0">
                <a:effectLst/>
                <a:latin typeface="system-ui"/>
              </a:rPr>
              <a:t>17</a:t>
            </a:r>
            <a:r>
              <a:rPr lang="en-US" sz="1400" b="1" i="0" u="none" strike="noStrike" baseline="30000" dirty="0">
                <a:effectLst/>
                <a:latin typeface="system-ui"/>
              </a:rPr>
              <a:t>26 </a:t>
            </a:r>
            <a:r>
              <a:rPr lang="en-US" sz="1400" b="0" i="0" u="none" strike="noStrike" dirty="0">
                <a:effectLst/>
                <a:latin typeface="system-ui"/>
              </a:rPr>
              <a:t> [</a:t>
            </a:r>
            <a:r>
              <a:rPr lang="en-US" sz="1400" dirty="0">
                <a:latin typeface="system-ui"/>
              </a:rPr>
              <a:t>Jesus prays] </a:t>
            </a:r>
            <a:r>
              <a:rPr lang="en-US" sz="1400" b="0" i="0" u="none" strike="noStrike" dirty="0">
                <a:effectLst/>
                <a:latin typeface="system-ui"/>
              </a:rPr>
              <a:t>that the love with which thou hast loved me may be in them, and I in them.</a:t>
            </a:r>
            <a:endParaRPr lang="en-US" sz="1400" dirty="0">
              <a:latin typeface="system-ui"/>
            </a:endParaRPr>
          </a:p>
          <a:p>
            <a:pPr marL="461963"/>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61963"/>
            <a:r>
              <a:rPr lang="en-US" dirty="0">
                <a:latin typeface="Times New Roman" panose="02020603050405020304" pitchFamily="18" charset="0"/>
                <a:ea typeface="Times New Roman" panose="02020603050405020304" pitchFamily="18" charset="0"/>
                <a:cs typeface="Times New Roman" panose="02020603050405020304" pitchFamily="18" charset="0"/>
              </a:rPr>
              <a:t>Participation in  glory	17</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22</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461963"/>
            <a:r>
              <a:rPr lang="en-US" sz="1400" b="0" i="0" u="none" strike="noStrike" dirty="0">
                <a:effectLst/>
                <a:latin typeface="system-ui"/>
              </a:rPr>
              <a:t>The glory which thou hast given me I have given to them, that they may be one even as we are one.</a:t>
            </a:r>
          </a:p>
          <a:p>
            <a:pPr marL="461963"/>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61963"/>
            <a:r>
              <a:rPr lang="en-US" dirty="0">
                <a:latin typeface="Times New Roman" panose="02020603050405020304" pitchFamily="18" charset="0"/>
                <a:ea typeface="Times New Roman" panose="02020603050405020304" pitchFamily="18" charset="0"/>
                <a:cs typeface="Times New Roman" panose="02020603050405020304" pitchFamily="18" charset="0"/>
              </a:rPr>
              <a:t>Sonship	 20</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17</a:t>
            </a:r>
            <a:endParaRPr lang="en-US" dirty="0">
              <a:latin typeface="-apple-system-font"/>
              <a:ea typeface="Times New Roman" panose="02020603050405020304" pitchFamily="18" charset="0"/>
            </a:endParaRPr>
          </a:p>
          <a:p>
            <a:pPr marL="461963" algn="just"/>
            <a:r>
              <a:rPr lang="en-US" sz="1400" b="0" i="0" u="none" strike="noStrike" dirty="0">
                <a:effectLst/>
                <a:latin typeface="system-ui"/>
              </a:rPr>
              <a:t>Jesus said to [Mary Magdalen], “Do not hold me, for I have not yet ascended to the Father; but go to my brethren and say to them, I am ascending to my Father and your Father, to my God and your God.”</a:t>
            </a:r>
            <a:endParaRPr lang="en-US" sz="1400" b="0" i="0" u="none" strike="noStrike" dirty="0">
              <a:effectLst/>
              <a:latin typeface="-apple-system-font"/>
            </a:endParaRPr>
          </a:p>
        </p:txBody>
      </p:sp>
      <p:sp>
        <p:nvSpPr>
          <p:cNvPr id="4" name="TextBox 3">
            <a:extLst>
              <a:ext uri="{FF2B5EF4-FFF2-40B4-BE49-F238E27FC236}">
                <a16:creationId xmlns:a16="http://schemas.microsoft.com/office/drawing/2014/main" id="{8BB38163-4CA1-C8C7-8E8B-44968353575F}"/>
              </a:ext>
            </a:extLst>
          </p:cNvPr>
          <p:cNvSpPr txBox="1"/>
          <p:nvPr/>
        </p:nvSpPr>
        <p:spPr>
          <a:xfrm>
            <a:off x="77461" y="6386470"/>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525276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457200" y="244247"/>
            <a:ext cx="9677400" cy="1056233"/>
          </a:xfrm>
        </p:spPr>
        <p:txBody>
          <a:bodyPr>
            <a:noAutofit/>
          </a:bodyPr>
          <a:lstStyle/>
          <a:p>
            <a:pPr algn="ctr"/>
            <a:r>
              <a:rPr lang="en-US" sz="3400" i="1" kern="100" dirty="0">
                <a:solidFill>
                  <a:srgbClr val="FFFFFF"/>
                </a:solidFill>
                <a:effectLst/>
                <a:latin typeface="Aptos" panose="020B0004020202020204" pitchFamily="34" charset="0"/>
                <a:ea typeface="Aptos" panose="020B0004020202020204" pitchFamily="34" charset="0"/>
                <a:cs typeface="Segoe UI" panose="020B0502040204020203" pitchFamily="34" charset="0"/>
              </a:rPr>
              <a:t>Reference Chart: Abiding in Eucharist, Jesus &amp; HS</a:t>
            </a:r>
            <a:br>
              <a:rPr lang="en-US" sz="3400" i="1" kern="100" dirty="0">
                <a:solidFill>
                  <a:srgbClr val="FFFFFF"/>
                </a:solidFill>
                <a:effectLst/>
                <a:latin typeface="Aptos" panose="020B0004020202020204" pitchFamily="34" charset="0"/>
                <a:ea typeface="Aptos" panose="020B0004020202020204" pitchFamily="34" charset="0"/>
                <a:cs typeface="Segoe UI" panose="020B0502040204020203" pitchFamily="34" charset="0"/>
              </a:rPr>
            </a:br>
            <a:r>
              <a:rPr lang="en-US" sz="2200" i="1" kern="100" dirty="0">
                <a:solidFill>
                  <a:srgbClr val="FFFFFF"/>
                </a:solidFill>
                <a:effectLst/>
                <a:latin typeface="Aptos" panose="020B0004020202020204" pitchFamily="34" charset="0"/>
                <a:ea typeface="Aptos" panose="020B0004020202020204" pitchFamily="34" charset="0"/>
                <a:cs typeface="Segoe UI" panose="020B0502040204020203" pitchFamily="34" charset="0"/>
              </a:rPr>
              <a:t>(Gospel of John)</a:t>
            </a:r>
            <a:endParaRPr lang="en-US" sz="2200" i="1" dirty="0">
              <a:solidFill>
                <a:srgbClr val="FFFFFF"/>
              </a:solidFill>
            </a:endParaRPr>
          </a:p>
        </p:txBody>
      </p:sp>
      <p:grpSp>
        <p:nvGrpSpPr>
          <p:cNvPr id="4" name="Group 3">
            <a:extLst>
              <a:ext uri="{FF2B5EF4-FFF2-40B4-BE49-F238E27FC236}">
                <a16:creationId xmlns:a16="http://schemas.microsoft.com/office/drawing/2014/main" id="{1CE4295C-8FF4-1B30-10E0-E6044CE19103}"/>
              </a:ext>
            </a:extLst>
          </p:cNvPr>
          <p:cNvGrpSpPr/>
          <p:nvPr/>
        </p:nvGrpSpPr>
        <p:grpSpPr>
          <a:xfrm>
            <a:off x="1824944" y="1584960"/>
            <a:ext cx="7634016" cy="4871490"/>
            <a:chOff x="2204238" y="958603"/>
            <a:chExt cx="11707298" cy="5433049"/>
          </a:xfrm>
        </p:grpSpPr>
        <p:sp>
          <p:nvSpPr>
            <p:cNvPr id="6" name="Text Box 75">
              <a:extLst>
                <a:ext uri="{FF2B5EF4-FFF2-40B4-BE49-F238E27FC236}">
                  <a16:creationId xmlns:a16="http://schemas.microsoft.com/office/drawing/2014/main" id="{BE59CE5F-4232-A520-EEB6-3695F4B16422}"/>
                </a:ext>
              </a:extLst>
            </p:cNvPr>
            <p:cNvSpPr txBox="1"/>
            <p:nvPr/>
          </p:nvSpPr>
          <p:spPr>
            <a:xfrm>
              <a:off x="2204238" y="958603"/>
              <a:ext cx="11707298" cy="543304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74625"/>
              <a:endParaRPr lang="en-US" sz="8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r>
                <a:rPr lang="en-US" sz="1400" dirty="0">
                  <a:solidFill>
                    <a:srgbClr val="1B1B1B"/>
                  </a:solidFill>
                  <a:latin typeface="-apple-system-font"/>
                  <a:ea typeface="Times New Roman" panose="02020603050405020304" pitchFamily="18" charset="0"/>
                </a:rPr>
                <a:t>                     </a:t>
              </a:r>
            </a:p>
            <a:p>
              <a:pPr marL="174625"/>
              <a:r>
                <a:rPr lang="en-US" sz="1400" b="0" i="0" u="none" strike="noStrike" dirty="0">
                  <a:solidFill>
                    <a:srgbClr val="1B1B1B"/>
                  </a:solidFill>
                  <a:effectLst/>
                  <a:latin typeface="-apple-system-font"/>
                </a:rPr>
                <a:t>   </a:t>
              </a: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sz="6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174625"/>
              <a:endParaRPr lang="en-US" sz="600"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581025" indent="-406400"/>
              <a:endParaRPr lang="en-US" sz="1400" i="1"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581025" indent="-406400"/>
              <a:endParaRPr lang="en-US" sz="1400" i="1"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581025" indent="-406400"/>
              <a:endParaRPr lang="en-US" sz="1400" i="1"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581025" indent="-406400"/>
              <a:endParaRPr lang="en-US" sz="1400" i="1"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endParaRPr>
            </a:p>
            <a:p>
              <a:pPr marL="581025" indent="-406400"/>
              <a:r>
                <a:rPr lang="en-US" sz="1500" i="1" dirty="0">
                  <a:solidFill>
                    <a:srgbClr val="1B1B1B"/>
                  </a:solidFill>
                  <a:latin typeface="Times New Roman" panose="02020603050405020304" pitchFamily="18" charset="0"/>
                  <a:ea typeface="Times New Roman" panose="02020603050405020304" pitchFamily="18" charset="0"/>
                  <a:cs typeface="Times New Roman" panose="02020603050405020304" pitchFamily="18" charset="0"/>
                </a:rPr>
                <a:t>Note: ∈ means “be in”;  ⊂ means “abide in”; ⟺ means “the same as”; and ⋀ means “and“.</a:t>
              </a:r>
            </a:p>
          </p:txBody>
        </p:sp>
        <p:pic>
          <p:nvPicPr>
            <p:cNvPr id="8" name="Picture 7">
              <a:extLst>
                <a:ext uri="{FF2B5EF4-FFF2-40B4-BE49-F238E27FC236}">
                  <a16:creationId xmlns:a16="http://schemas.microsoft.com/office/drawing/2014/main" id="{1F8AD175-DF1A-1730-423D-FD091D6E4CB4}"/>
                </a:ext>
              </a:extLst>
            </p:cNvPr>
            <p:cNvPicPr>
              <a:picLocks noChangeAspect="1"/>
            </p:cNvPicPr>
            <p:nvPr/>
          </p:nvPicPr>
          <p:blipFill rotWithShape="1">
            <a:blip r:embed="rId3"/>
            <a:srcRect t="29290"/>
            <a:stretch/>
          </p:blipFill>
          <p:spPr>
            <a:xfrm>
              <a:off x="3782386" y="1340060"/>
              <a:ext cx="7892692" cy="4163133"/>
            </a:xfrm>
            <a:prstGeom prst="rect">
              <a:avLst/>
            </a:prstGeom>
          </p:spPr>
        </p:pic>
      </p:grpSp>
      <p:sp>
        <p:nvSpPr>
          <p:cNvPr id="7" name="TextBox 6">
            <a:extLst>
              <a:ext uri="{FF2B5EF4-FFF2-40B4-BE49-F238E27FC236}">
                <a16:creationId xmlns:a16="http://schemas.microsoft.com/office/drawing/2014/main" id="{36B3F71A-56EB-48E2-0E28-B214D37A0484}"/>
              </a:ext>
            </a:extLst>
          </p:cNvPr>
          <p:cNvSpPr txBox="1"/>
          <p:nvPr/>
        </p:nvSpPr>
        <p:spPr>
          <a:xfrm>
            <a:off x="123753" y="6336754"/>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4197772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347778" y="192524"/>
            <a:ext cx="11722232" cy="1124211"/>
          </a:xfrm>
        </p:spPr>
        <p:txBody>
          <a:bodyPr>
            <a:noAutofit/>
          </a:bodyPr>
          <a:lstStyle/>
          <a:p>
            <a:pPr marR="0" lvl="0">
              <a:spcBef>
                <a:spcPts val="0"/>
              </a:spcBef>
              <a:spcAft>
                <a:spcPts val="0"/>
              </a:spcAft>
            </a:pPr>
            <a:r>
              <a:rPr lang="en-US" sz="3400" i="1" kern="100" dirty="0">
                <a:latin typeface="Aptos" panose="020B0004020202020204" pitchFamily="34" charset="0"/>
                <a:ea typeface="Aptos" panose="020B0004020202020204" pitchFamily="34" charset="0"/>
                <a:cs typeface="Times New Roman" panose="02020603050405020304" pitchFamily="18" charset="0"/>
              </a:rPr>
              <a:t>Our Bodies are Temples </a:t>
            </a:r>
            <a:br>
              <a:rPr lang="en-US" sz="3400" i="1" kern="100" dirty="0">
                <a:latin typeface="Aptos" panose="020B0004020202020204" pitchFamily="34" charset="0"/>
                <a:ea typeface="Aptos" panose="020B0004020202020204" pitchFamily="34" charset="0"/>
                <a:cs typeface="Times New Roman" panose="02020603050405020304" pitchFamily="18" charset="0"/>
              </a:rPr>
            </a:br>
            <a:r>
              <a:rPr lang="en-US" sz="3400" i="1" kern="100" dirty="0">
                <a:latin typeface="Aptos" panose="020B0004020202020204" pitchFamily="34" charset="0"/>
                <a:ea typeface="Aptos" panose="020B0004020202020204" pitchFamily="34" charset="0"/>
                <a:cs typeface="Times New Roman" panose="02020603050405020304" pitchFamily="18" charset="0"/>
              </a:rPr>
              <a:t>of the  Holy Spirit</a:t>
            </a:r>
            <a:br>
              <a:rPr lang="en-US" sz="3400" i="1" kern="100" dirty="0">
                <a:latin typeface="Aptos" panose="020B0004020202020204" pitchFamily="34" charset="0"/>
                <a:ea typeface="Aptos" panose="020B0004020202020204" pitchFamily="34" charset="0"/>
                <a:cs typeface="Times New Roman" panose="02020603050405020304" pitchFamily="18" charset="0"/>
              </a:rPr>
            </a:br>
            <a:br>
              <a:rPr lang="en-US" sz="3400" kern="100" dirty="0">
                <a:latin typeface="Aptos" panose="020B0004020202020204" pitchFamily="34" charset="0"/>
                <a:ea typeface="Aptos" panose="020B0004020202020204" pitchFamily="34" charset="0"/>
                <a:cs typeface="Times New Roman" panose="02020603050405020304" pitchFamily="18" charset="0"/>
              </a:rPr>
            </a:br>
            <a:endParaRPr lang="en-US" sz="3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347778" y="2019019"/>
            <a:ext cx="7685037" cy="4080250"/>
          </a:xfrm>
        </p:spPr>
        <p:txBody>
          <a:bodyPr>
            <a:normAutofit/>
          </a:bodyPr>
          <a:lstStyle/>
          <a:p>
            <a:pPr marL="0" indent="0" algn="just">
              <a:spcBef>
                <a:spcPts val="0"/>
              </a:spcBef>
              <a:buSzPts val="1000"/>
              <a:buNone/>
            </a:pP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700" dirty="0">
              <a:solidFill>
                <a:srgbClr val="FFFFFF"/>
              </a:solidFill>
            </a:endParaRPr>
          </a:p>
        </p:txBody>
      </p:sp>
      <p:pic>
        <p:nvPicPr>
          <p:cNvPr id="4098" name="Picture 2" descr="Second Temple - Wikipedia">
            <a:extLst>
              <a:ext uri="{FF2B5EF4-FFF2-40B4-BE49-F238E27FC236}">
                <a16:creationId xmlns:a16="http://schemas.microsoft.com/office/drawing/2014/main" id="{B1F88FDE-82B1-07AD-1754-17EB5AF26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08" y="2019019"/>
            <a:ext cx="4923059" cy="3692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8B5311-A9F9-1412-5630-1B681EB4B5A7}"/>
              </a:ext>
            </a:extLst>
          </p:cNvPr>
          <p:cNvSpPr txBox="1"/>
          <p:nvPr/>
        </p:nvSpPr>
        <p:spPr>
          <a:xfrm>
            <a:off x="5566883" y="1402953"/>
            <a:ext cx="6013693" cy="4924425"/>
          </a:xfrm>
          <a:prstGeom prst="rect">
            <a:avLst/>
          </a:prstGeom>
          <a:noFill/>
        </p:spPr>
        <p:txBody>
          <a:bodyPr wrap="square" rtlCol="0">
            <a:spAutoFit/>
          </a:bodyPr>
          <a:lstStyle/>
          <a:p>
            <a:pPr indent="4763"/>
            <a:r>
              <a:rPr lang="en-US" sz="1600" i="0" u="sng" strike="noStrike" dirty="0">
                <a:effectLst/>
                <a:latin typeface="system-ui"/>
              </a:rPr>
              <a:t>Do you not know </a:t>
            </a:r>
            <a:r>
              <a:rPr lang="en-US" sz="1600" i="0" u="none" strike="noStrike" dirty="0">
                <a:effectLst/>
                <a:latin typeface="system-ui"/>
              </a:rPr>
              <a:t>that</a:t>
            </a:r>
            <a:r>
              <a:rPr lang="en-US" sz="1600" b="1" i="0" u="none" strike="noStrike" dirty="0">
                <a:effectLst/>
                <a:latin typeface="system-ui"/>
              </a:rPr>
              <a:t> you are God’s temple and that God’s Spirit dwells in you? </a:t>
            </a:r>
            <a:r>
              <a:rPr lang="en-US" sz="1600" b="1" i="0" u="none" strike="noStrike" baseline="30000" dirty="0">
                <a:effectLst/>
                <a:latin typeface="system-ui"/>
              </a:rPr>
              <a:t> </a:t>
            </a:r>
            <a:r>
              <a:rPr lang="en-US" sz="1600" b="0" i="0" u="none" strike="noStrike" dirty="0">
                <a:effectLst/>
                <a:latin typeface="system-ui"/>
              </a:rPr>
              <a:t>If anyone destroys God’s temple, God will destroy that person. For God’s temple is holy, and you are that temple. </a:t>
            </a:r>
          </a:p>
          <a:p>
            <a:pPr indent="4763" algn="ctr"/>
            <a:r>
              <a:rPr lang="en-US" sz="1600" b="1" i="1" u="none" strike="noStrike" dirty="0">
                <a:effectLst/>
                <a:latin typeface="system-ui"/>
              </a:rPr>
              <a:t>I Corinthians 3</a:t>
            </a:r>
            <a:r>
              <a:rPr lang="en-US" sz="1600" b="1" i="1" u="none" strike="noStrike" baseline="30000" dirty="0">
                <a:effectLst/>
                <a:latin typeface="system-ui"/>
              </a:rPr>
              <a:t>16-7</a:t>
            </a:r>
            <a:r>
              <a:rPr lang="en-US" sz="1600" b="1" dirty="0">
                <a:effectLst/>
                <a:latin typeface="Times New Roman" panose="02020603050405020304" pitchFamily="18" charset="0"/>
                <a:ea typeface="Times New Roman" panose="02020603050405020304" pitchFamily="18" charset="0"/>
              </a:rPr>
              <a:t> </a:t>
            </a:r>
          </a:p>
          <a:p>
            <a:pPr indent="4763"/>
            <a:endParaRPr lang="en-US" sz="1000" dirty="0">
              <a:latin typeface="Times New Roman" panose="02020603050405020304" pitchFamily="18" charset="0"/>
              <a:ea typeface="Times New Roman" panose="02020603050405020304" pitchFamily="18" charset="0"/>
            </a:endParaRPr>
          </a:p>
          <a:p>
            <a:pPr indent="4763"/>
            <a:r>
              <a:rPr lang="en-US" sz="1600" b="0" i="0" u="none" strike="noStrike" dirty="0">
                <a:effectLst/>
                <a:latin typeface="system-ui"/>
              </a:rPr>
              <a:t>The body is meant not for fornication but for the Lord, and the Lord for the body. </a:t>
            </a:r>
            <a:r>
              <a:rPr lang="en-US" sz="1600" i="0" u="none" strike="noStrike" baseline="30000" dirty="0">
                <a:effectLst/>
                <a:latin typeface="system-ui"/>
              </a:rPr>
              <a:t>14 </a:t>
            </a:r>
            <a:r>
              <a:rPr lang="en-US" sz="1600" b="0" i="0" u="none" strike="noStrike" dirty="0">
                <a:effectLst/>
                <a:latin typeface="system-ui"/>
              </a:rPr>
              <a:t>And God raised the Lord and will also raise us by his power. </a:t>
            </a:r>
          </a:p>
          <a:p>
            <a:pPr marL="285750" indent="-285750">
              <a:buFont typeface="Arial" panose="020B0604020202020204" pitchFamily="34" charset="0"/>
              <a:buChar char="•"/>
            </a:pPr>
            <a:r>
              <a:rPr lang="en-US" sz="1600" i="0" u="none" strike="noStrike" baseline="30000" dirty="0">
                <a:effectLst/>
                <a:latin typeface="system-ui"/>
              </a:rPr>
              <a:t>15</a:t>
            </a:r>
            <a:r>
              <a:rPr lang="en-US" sz="1600" b="1" i="0" u="none" strike="noStrike" baseline="30000" dirty="0">
                <a:effectLst/>
                <a:latin typeface="system-ui"/>
              </a:rPr>
              <a:t> </a:t>
            </a:r>
            <a:r>
              <a:rPr lang="en-US" sz="1600" b="0" i="0" u="sng" strike="noStrike" dirty="0">
                <a:effectLst/>
                <a:latin typeface="system-ui"/>
              </a:rPr>
              <a:t>Do you not know </a:t>
            </a:r>
            <a:r>
              <a:rPr lang="en-US" sz="1600" b="0" i="0" u="none" strike="noStrike" dirty="0">
                <a:effectLst/>
                <a:latin typeface="system-ui"/>
              </a:rPr>
              <a:t>that </a:t>
            </a:r>
            <a:r>
              <a:rPr lang="en-US" sz="1600" b="1" i="0" u="none" strike="noStrike" dirty="0">
                <a:effectLst/>
                <a:latin typeface="system-ui"/>
              </a:rPr>
              <a:t>your</a:t>
            </a:r>
            <a:r>
              <a:rPr lang="en-US" sz="1600" b="0" i="0" u="none" strike="noStrike" dirty="0">
                <a:effectLst/>
                <a:latin typeface="system-ui"/>
              </a:rPr>
              <a:t> </a:t>
            </a:r>
            <a:r>
              <a:rPr lang="en-US" sz="1600" b="1" i="0" u="none" strike="noStrike" dirty="0">
                <a:effectLst/>
                <a:latin typeface="system-ui"/>
              </a:rPr>
              <a:t>bodies are members of Christ</a:t>
            </a:r>
            <a:r>
              <a:rPr lang="en-US" sz="1600" b="0" i="0" u="none" strike="noStrike" dirty="0">
                <a:effectLst/>
                <a:latin typeface="system-ui"/>
              </a:rPr>
              <a:t>? Should I therefore take the members of Christ and make them members of a prostitute? Never! </a:t>
            </a:r>
          </a:p>
          <a:p>
            <a:pPr marL="285750" indent="-285750">
              <a:buFont typeface="Arial" panose="020B0604020202020204" pitchFamily="34" charset="0"/>
              <a:buChar char="•"/>
            </a:pPr>
            <a:r>
              <a:rPr lang="en-US" sz="1600" i="0" u="none" strike="noStrike" baseline="30000" dirty="0">
                <a:effectLst/>
                <a:latin typeface="system-ui"/>
              </a:rPr>
              <a:t>16</a:t>
            </a:r>
            <a:r>
              <a:rPr lang="en-US" sz="1600" b="1" i="0" u="none" strike="noStrike" baseline="30000" dirty="0">
                <a:effectLst/>
                <a:latin typeface="system-ui"/>
              </a:rPr>
              <a:t> </a:t>
            </a:r>
            <a:r>
              <a:rPr lang="en-US" sz="1600" b="0" i="0" u="sng" strike="noStrike" dirty="0">
                <a:effectLst/>
                <a:latin typeface="system-ui"/>
              </a:rPr>
              <a:t>Do you not know </a:t>
            </a:r>
            <a:r>
              <a:rPr lang="en-US" sz="1600" b="0" i="0" u="none" strike="noStrike" dirty="0">
                <a:effectLst/>
                <a:latin typeface="system-ui"/>
              </a:rPr>
              <a:t>that whoever is united to a prostitute becomes </a:t>
            </a:r>
            <a:r>
              <a:rPr lang="en-US" sz="1600" b="1" i="0" u="none" strike="noStrike" dirty="0">
                <a:effectLst/>
                <a:latin typeface="system-ui"/>
              </a:rPr>
              <a:t>one body with her</a:t>
            </a:r>
            <a:r>
              <a:rPr lang="en-US" sz="1600" b="0" i="0" u="none" strike="noStrike" dirty="0">
                <a:effectLst/>
                <a:latin typeface="system-ui"/>
              </a:rPr>
              <a:t>? For it is said, “The two shall be one flesh.” </a:t>
            </a:r>
            <a:r>
              <a:rPr lang="en-US" sz="1600" i="0" u="none" strike="noStrike" baseline="30000" dirty="0">
                <a:effectLst/>
                <a:latin typeface="system-ui"/>
              </a:rPr>
              <a:t>17</a:t>
            </a:r>
            <a:r>
              <a:rPr lang="en-US" sz="1600" b="1" i="0" u="none" strike="noStrike" baseline="30000" dirty="0">
                <a:effectLst/>
                <a:latin typeface="system-ui"/>
              </a:rPr>
              <a:t> </a:t>
            </a:r>
            <a:r>
              <a:rPr lang="en-US" sz="1600" b="0" i="0" u="none" strike="noStrike" dirty="0">
                <a:effectLst/>
                <a:latin typeface="system-ui"/>
              </a:rPr>
              <a:t>But </a:t>
            </a:r>
            <a:r>
              <a:rPr lang="en-US" sz="1600" b="1" i="0" u="none" strike="noStrike" dirty="0">
                <a:effectLst/>
                <a:latin typeface="system-ui"/>
              </a:rPr>
              <a:t>anyone united to the Lord becomes one spirit with him.</a:t>
            </a:r>
            <a:r>
              <a:rPr lang="en-US" sz="1600" b="0" i="0" u="none" strike="noStrike" dirty="0">
                <a:effectLst/>
                <a:latin typeface="system-ui"/>
              </a:rPr>
              <a:t> </a:t>
            </a:r>
            <a:r>
              <a:rPr lang="en-US" sz="1600" i="0" u="none" strike="noStrike" baseline="30000" dirty="0">
                <a:effectLst/>
                <a:latin typeface="system-ui"/>
              </a:rPr>
              <a:t>18 </a:t>
            </a:r>
            <a:r>
              <a:rPr lang="en-US" sz="1600" b="0" i="0" u="none" strike="noStrike" dirty="0">
                <a:effectLst/>
                <a:latin typeface="system-ui"/>
              </a:rPr>
              <a:t>Shun fornication! Every sin that a person commits is outside the body; but the fornicator sins against the body itself. </a:t>
            </a:r>
          </a:p>
          <a:p>
            <a:pPr marL="285750" indent="-285750">
              <a:buFont typeface="Arial" panose="020B0604020202020204" pitchFamily="34" charset="0"/>
              <a:buChar char="•"/>
            </a:pPr>
            <a:r>
              <a:rPr lang="en-US" sz="1600" i="0" u="none" strike="noStrike" baseline="30000" dirty="0">
                <a:effectLst/>
                <a:latin typeface="system-ui"/>
              </a:rPr>
              <a:t>19</a:t>
            </a:r>
            <a:r>
              <a:rPr lang="en-US" sz="1600" i="0" u="none" strike="noStrike" dirty="0">
                <a:effectLst/>
                <a:latin typeface="system-ui"/>
              </a:rPr>
              <a:t>Or </a:t>
            </a:r>
            <a:r>
              <a:rPr lang="en-US" sz="1600" i="0" u="sng" strike="noStrike" dirty="0">
                <a:effectLst/>
                <a:latin typeface="system-ui"/>
              </a:rPr>
              <a:t>do you not know </a:t>
            </a:r>
            <a:r>
              <a:rPr lang="en-US" sz="1600" i="0" u="none" strike="noStrike" dirty="0">
                <a:effectLst/>
                <a:latin typeface="system-ui"/>
              </a:rPr>
              <a:t>that </a:t>
            </a:r>
            <a:r>
              <a:rPr lang="en-US" sz="1600" b="1" i="0" u="none" strike="noStrike" dirty="0">
                <a:effectLst/>
                <a:latin typeface="system-ui"/>
              </a:rPr>
              <a:t>your body is a temple of the Holy Spirit within you</a:t>
            </a:r>
            <a:r>
              <a:rPr lang="en-US" sz="1600" b="0" i="0" u="none" strike="noStrike" dirty="0">
                <a:effectLst/>
                <a:latin typeface="system-ui"/>
              </a:rPr>
              <a:t>, which you have from God, and that you are not your own? </a:t>
            </a:r>
            <a:r>
              <a:rPr lang="en-US" sz="1600" i="0" u="none" strike="noStrike" baseline="30000" dirty="0">
                <a:effectLst/>
                <a:latin typeface="system-ui"/>
              </a:rPr>
              <a:t>20</a:t>
            </a:r>
            <a:r>
              <a:rPr lang="en-US" sz="1600" b="1" i="0" u="none" strike="noStrike" baseline="30000" dirty="0">
                <a:effectLst/>
                <a:latin typeface="system-ui"/>
              </a:rPr>
              <a:t> </a:t>
            </a:r>
            <a:r>
              <a:rPr lang="en-US" sz="1600" b="0" i="0" u="none" strike="noStrike" dirty="0">
                <a:effectLst/>
                <a:latin typeface="system-ui"/>
              </a:rPr>
              <a:t>For you were bought with a price; therefore glorify God in your body.			 </a:t>
            </a:r>
            <a:r>
              <a:rPr lang="en-US" sz="1600" b="1" i="1" dirty="0">
                <a:latin typeface="system-ui"/>
              </a:rPr>
              <a:t>I Corinthians 6</a:t>
            </a:r>
            <a:r>
              <a:rPr lang="en-US" sz="1600" b="1" i="1" baseline="30000" dirty="0">
                <a:latin typeface="system-ui"/>
              </a:rPr>
              <a:t>13-20</a:t>
            </a:r>
            <a:endParaRPr lang="en-US" sz="1600" b="1"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A6D96C2E-DA04-2E06-9241-9C6BF1C6909C}"/>
              </a:ext>
            </a:extLst>
          </p:cNvPr>
          <p:cNvSpPr txBox="1"/>
          <p:nvPr/>
        </p:nvSpPr>
        <p:spPr>
          <a:xfrm>
            <a:off x="114040" y="6356306"/>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99711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347778" y="192524"/>
            <a:ext cx="6954896" cy="1124211"/>
          </a:xfrm>
        </p:spPr>
        <p:txBody>
          <a:bodyPr>
            <a:noAutofit/>
          </a:bodyPr>
          <a:lstStyle/>
          <a:p>
            <a:pPr marR="0" lvl="0">
              <a:spcBef>
                <a:spcPts val="0"/>
              </a:spcBef>
              <a:spcAft>
                <a:spcPts val="0"/>
              </a:spcAft>
            </a:pPr>
            <a:r>
              <a:rPr lang="en-US" sz="3400" kern="100" dirty="0">
                <a:effectLst/>
                <a:latin typeface="Aptos" panose="020B0004020202020204" pitchFamily="34" charset="0"/>
                <a:ea typeface="Aptos" panose="020B0004020202020204" pitchFamily="34" charset="0"/>
                <a:cs typeface="Times New Roman" panose="02020603050405020304" pitchFamily="18" charset="0"/>
              </a:rPr>
              <a:t>I Corinthians: </a:t>
            </a:r>
            <a:r>
              <a:rPr lang="en-US" sz="3400" i="1" kern="100" dirty="0">
                <a:latin typeface="Aptos" panose="020B0004020202020204" pitchFamily="34" charset="0"/>
                <a:ea typeface="Aptos" panose="020B0004020202020204" pitchFamily="34" charset="0"/>
                <a:cs typeface="Times New Roman" panose="02020603050405020304" pitchFamily="18" charset="0"/>
              </a:rPr>
              <a:t>Baptism joins us to the Lord’s Body</a:t>
            </a:r>
            <a:br>
              <a:rPr lang="en-US" sz="3400" kern="100" dirty="0">
                <a:latin typeface="Aptos" panose="020B0004020202020204" pitchFamily="34" charset="0"/>
                <a:ea typeface="Aptos" panose="020B0004020202020204" pitchFamily="34" charset="0"/>
                <a:cs typeface="Times New Roman" panose="02020603050405020304" pitchFamily="18" charset="0"/>
              </a:rPr>
            </a:br>
            <a:endParaRPr lang="en-US" sz="3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347778" y="2019019"/>
            <a:ext cx="7685037" cy="4080250"/>
          </a:xfrm>
        </p:spPr>
        <p:txBody>
          <a:bodyPr>
            <a:normAutofit/>
          </a:bodyPr>
          <a:lstStyle/>
          <a:p>
            <a:pPr marL="0" indent="0" algn="just">
              <a:spcBef>
                <a:spcPts val="0"/>
              </a:spcBef>
              <a:buSzPts val="1000"/>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700" dirty="0">
              <a:solidFill>
                <a:srgbClr val="FFFFFF"/>
              </a:solidFill>
            </a:endParaRPr>
          </a:p>
        </p:txBody>
      </p:sp>
      <p:sp>
        <p:nvSpPr>
          <p:cNvPr id="8" name="Text Box 75">
            <a:extLst>
              <a:ext uri="{FF2B5EF4-FFF2-40B4-BE49-F238E27FC236}">
                <a16:creationId xmlns:a16="http://schemas.microsoft.com/office/drawing/2014/main" id="{B72E8B9D-D729-C872-0D8F-1224DFE6270B}"/>
              </a:ext>
            </a:extLst>
          </p:cNvPr>
          <p:cNvSpPr txBox="1"/>
          <p:nvPr/>
        </p:nvSpPr>
        <p:spPr>
          <a:xfrm>
            <a:off x="7302674" y="903951"/>
            <a:ext cx="4541548" cy="527508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14300" algn="ctr">
              <a:spcBef>
                <a:spcPts val="0"/>
              </a:spcBef>
              <a:spcAft>
                <a:spcPts val="0"/>
              </a:spcAft>
            </a:pPr>
            <a:r>
              <a:rPr lang="en-US" b="1" i="1" dirty="0">
                <a:solidFill>
                  <a:schemeClr val="bg1"/>
                </a:solidFill>
                <a:effectLst/>
                <a:latin typeface="Times New Roman" panose="02020603050405020304" pitchFamily="18" charset="0"/>
                <a:ea typeface="Times New Roman" panose="02020603050405020304" pitchFamily="18" charset="0"/>
              </a:rPr>
              <a:t>Temples of the Holy Spirit</a:t>
            </a:r>
            <a:endParaRPr lang="en-US" dirty="0">
              <a:solidFill>
                <a:schemeClr val="bg1"/>
              </a:solidFill>
              <a:effectLst/>
              <a:latin typeface="Times New Roman" panose="02020603050405020304" pitchFamily="18" charset="0"/>
              <a:ea typeface="Times New Roman" panose="02020603050405020304" pitchFamily="18" charset="0"/>
            </a:endParaRPr>
          </a:p>
          <a:p>
            <a:pPr marL="0" marR="0" indent="114300" algn="ctr">
              <a:spcBef>
                <a:spcPts val="0"/>
              </a:spcBef>
              <a:spcAft>
                <a:spcPts val="0"/>
              </a:spcAft>
            </a:pPr>
            <a:r>
              <a:rPr lang="en-US" sz="1400" b="1" i="1" dirty="0">
                <a:solidFill>
                  <a:schemeClr val="bg1"/>
                </a:solidFill>
                <a:effectLst/>
                <a:latin typeface="Times New Roman" panose="02020603050405020304" pitchFamily="18" charset="0"/>
                <a:ea typeface="Times New Roman" panose="02020603050405020304" pitchFamily="18" charset="0"/>
              </a:rPr>
              <a:t> </a:t>
            </a:r>
            <a:endParaRPr lang="en-US" sz="1400" dirty="0">
              <a:solidFill>
                <a:schemeClr val="bg1"/>
              </a:solidFill>
              <a:effectLst/>
              <a:latin typeface="Times New Roman" panose="02020603050405020304" pitchFamily="18" charset="0"/>
              <a:ea typeface="Times New Roman" panose="02020603050405020304" pitchFamily="18" charset="0"/>
            </a:endParaRPr>
          </a:p>
          <a:p>
            <a:pPr indent="4763"/>
            <a:r>
              <a:rPr lang="en-US" sz="1400" i="0" u="sng" strike="noStrike" dirty="0">
                <a:solidFill>
                  <a:srgbClr val="000000"/>
                </a:solidFill>
                <a:effectLst/>
                <a:latin typeface="system-ui"/>
              </a:rPr>
              <a:t>Do you not know </a:t>
            </a:r>
            <a:r>
              <a:rPr lang="en-US" sz="1400" i="0" u="none" strike="noStrike" dirty="0">
                <a:solidFill>
                  <a:srgbClr val="000000"/>
                </a:solidFill>
                <a:effectLst/>
                <a:latin typeface="system-ui"/>
              </a:rPr>
              <a:t>that</a:t>
            </a:r>
            <a:r>
              <a:rPr lang="en-US" sz="1400" b="1" i="0" u="none" strike="noStrike" dirty="0">
                <a:solidFill>
                  <a:srgbClr val="000000"/>
                </a:solidFill>
                <a:effectLst/>
                <a:latin typeface="system-ui"/>
              </a:rPr>
              <a:t> you are God’s temple and that God’s Spirit dwells in you? </a:t>
            </a:r>
            <a:r>
              <a:rPr lang="en-US" sz="1400" b="1" i="0" u="none" strike="noStrike" baseline="30000" dirty="0">
                <a:solidFill>
                  <a:srgbClr val="000000"/>
                </a:solidFill>
                <a:effectLst/>
                <a:latin typeface="system-ui"/>
              </a:rPr>
              <a:t> </a:t>
            </a:r>
            <a:r>
              <a:rPr lang="en-US" sz="1400" b="0" i="0" u="none" strike="noStrike" dirty="0">
                <a:solidFill>
                  <a:srgbClr val="000000"/>
                </a:solidFill>
                <a:effectLst/>
                <a:latin typeface="system-ui"/>
              </a:rPr>
              <a:t>If anyone destroys God’s temple, God will destroy that person. For God’s temple is holy, and you are that temple. (</a:t>
            </a:r>
            <a:r>
              <a:rPr lang="en-US" sz="1400" b="0" i="1" u="none" strike="noStrike" dirty="0">
                <a:solidFill>
                  <a:srgbClr val="000000"/>
                </a:solidFill>
                <a:effectLst/>
                <a:latin typeface="system-ui"/>
              </a:rPr>
              <a:t>I Cor 3</a:t>
            </a:r>
            <a:r>
              <a:rPr lang="en-US" sz="1400" b="0" i="1" u="none" strike="noStrike" baseline="30000" dirty="0">
                <a:solidFill>
                  <a:srgbClr val="000000"/>
                </a:solidFill>
                <a:effectLst/>
                <a:latin typeface="system-ui"/>
              </a:rPr>
              <a:t>16-7</a:t>
            </a:r>
            <a:r>
              <a:rPr lang="en-US" sz="1400" b="0" i="0" u="none" strike="noStrike" dirty="0">
                <a:solidFill>
                  <a:srgbClr val="000000"/>
                </a:solidFill>
                <a:effectLst/>
                <a:latin typeface="system-ui"/>
              </a:rPr>
              <a:t>)</a:t>
            </a:r>
            <a:r>
              <a:rPr lang="en-US" sz="1200" dirty="0">
                <a:solidFill>
                  <a:schemeClr val="bg1"/>
                </a:solidFill>
                <a:effectLst/>
                <a:latin typeface="Times New Roman" panose="02020603050405020304" pitchFamily="18" charset="0"/>
                <a:ea typeface="Times New Roman" panose="02020603050405020304" pitchFamily="18" charset="0"/>
              </a:rPr>
              <a:t> </a:t>
            </a:r>
          </a:p>
          <a:p>
            <a:pPr indent="4763"/>
            <a:endParaRPr lang="en-US" sz="1200" dirty="0">
              <a:solidFill>
                <a:schemeClr val="bg1"/>
              </a:solidFill>
              <a:latin typeface="Times New Roman" panose="02020603050405020304" pitchFamily="18" charset="0"/>
              <a:ea typeface="Times New Roman" panose="02020603050405020304" pitchFamily="18" charset="0"/>
            </a:endParaRPr>
          </a:p>
          <a:p>
            <a:pPr indent="4763"/>
            <a:r>
              <a:rPr lang="en-US" sz="1400" b="0" i="0" u="none" strike="noStrike" dirty="0">
                <a:solidFill>
                  <a:srgbClr val="000000"/>
                </a:solidFill>
                <a:effectLst/>
                <a:latin typeface="system-ui"/>
              </a:rPr>
              <a:t>The body is meant not for fornication but for the Lord, and the Lord for the body. </a:t>
            </a:r>
            <a:r>
              <a:rPr lang="en-US" sz="1400" i="0" u="none" strike="noStrike" baseline="30000" dirty="0">
                <a:solidFill>
                  <a:srgbClr val="000000"/>
                </a:solidFill>
                <a:effectLst/>
                <a:latin typeface="system-ui"/>
              </a:rPr>
              <a:t>14 </a:t>
            </a:r>
            <a:r>
              <a:rPr lang="en-US" sz="1400" b="0" i="0" u="none" strike="noStrike" dirty="0">
                <a:solidFill>
                  <a:srgbClr val="000000"/>
                </a:solidFill>
                <a:effectLst/>
                <a:latin typeface="system-ui"/>
              </a:rPr>
              <a:t>And God raised the Lord and will also raise us by his power. </a:t>
            </a:r>
          </a:p>
          <a:p>
            <a:pPr marL="285750" indent="-285750">
              <a:buFont typeface="Arial" panose="020B0604020202020204" pitchFamily="34" charset="0"/>
              <a:buChar char="•"/>
            </a:pPr>
            <a:r>
              <a:rPr lang="en-US" sz="1400" i="0" u="none" strike="noStrike" baseline="30000" dirty="0">
                <a:solidFill>
                  <a:srgbClr val="000000"/>
                </a:solidFill>
                <a:effectLst/>
                <a:latin typeface="system-ui"/>
              </a:rPr>
              <a:t>15</a:t>
            </a:r>
            <a:r>
              <a:rPr lang="en-US" sz="1400" b="1" i="0" u="none" strike="noStrike" baseline="30000" dirty="0">
                <a:solidFill>
                  <a:srgbClr val="000000"/>
                </a:solidFill>
                <a:effectLst/>
                <a:latin typeface="system-ui"/>
              </a:rPr>
              <a:t> </a:t>
            </a:r>
            <a:r>
              <a:rPr lang="en-US" sz="1400" b="0" i="0" u="sng" strike="noStrike" dirty="0">
                <a:solidFill>
                  <a:srgbClr val="000000"/>
                </a:solidFill>
                <a:effectLst/>
                <a:latin typeface="system-ui"/>
              </a:rPr>
              <a:t>Do you not know </a:t>
            </a:r>
            <a:r>
              <a:rPr lang="en-US" sz="1400" b="0" i="0" u="none" strike="noStrike" dirty="0">
                <a:solidFill>
                  <a:srgbClr val="000000"/>
                </a:solidFill>
                <a:effectLst/>
                <a:latin typeface="system-ui"/>
              </a:rPr>
              <a:t>that </a:t>
            </a:r>
            <a:r>
              <a:rPr lang="en-US" sz="1400" b="1" i="0" u="none" strike="noStrike" dirty="0">
                <a:solidFill>
                  <a:srgbClr val="000000"/>
                </a:solidFill>
                <a:effectLst/>
                <a:latin typeface="system-ui"/>
              </a:rPr>
              <a:t>your</a:t>
            </a:r>
            <a:r>
              <a:rPr lang="en-US" sz="1400" b="0" i="0" u="none" strike="noStrike" dirty="0">
                <a:solidFill>
                  <a:srgbClr val="000000"/>
                </a:solidFill>
                <a:effectLst/>
                <a:latin typeface="system-ui"/>
              </a:rPr>
              <a:t> </a:t>
            </a:r>
            <a:r>
              <a:rPr lang="en-US" sz="1400" b="1" i="0" u="none" strike="noStrike" dirty="0">
                <a:solidFill>
                  <a:srgbClr val="000000"/>
                </a:solidFill>
                <a:effectLst/>
                <a:latin typeface="system-ui"/>
              </a:rPr>
              <a:t>bodies are members of Christ</a:t>
            </a:r>
            <a:r>
              <a:rPr lang="en-US" sz="1400" b="0" i="0" u="none" strike="noStrike" dirty="0">
                <a:solidFill>
                  <a:srgbClr val="000000"/>
                </a:solidFill>
                <a:effectLst/>
                <a:latin typeface="system-ui"/>
              </a:rPr>
              <a:t>? Should I therefore take the members of Christ and make them members of a prostitute? Never! </a:t>
            </a:r>
          </a:p>
          <a:p>
            <a:pPr marL="285750" indent="-285750">
              <a:buFont typeface="Arial" panose="020B0604020202020204" pitchFamily="34" charset="0"/>
              <a:buChar char="•"/>
            </a:pPr>
            <a:r>
              <a:rPr lang="en-US" sz="1400" i="0" u="none" strike="noStrike" baseline="30000" dirty="0">
                <a:solidFill>
                  <a:srgbClr val="000000"/>
                </a:solidFill>
                <a:effectLst/>
                <a:latin typeface="system-ui"/>
              </a:rPr>
              <a:t>16</a:t>
            </a:r>
            <a:r>
              <a:rPr lang="en-US" sz="1400" b="1" i="0" u="none" strike="noStrike" baseline="30000" dirty="0">
                <a:solidFill>
                  <a:srgbClr val="000000"/>
                </a:solidFill>
                <a:effectLst/>
                <a:latin typeface="system-ui"/>
              </a:rPr>
              <a:t> </a:t>
            </a:r>
            <a:r>
              <a:rPr lang="en-US" sz="1400" b="0" i="0" u="sng" strike="noStrike" dirty="0">
                <a:solidFill>
                  <a:srgbClr val="000000"/>
                </a:solidFill>
                <a:effectLst/>
                <a:latin typeface="system-ui"/>
              </a:rPr>
              <a:t>Do you not know </a:t>
            </a:r>
            <a:r>
              <a:rPr lang="en-US" sz="1400" b="0" i="0" u="none" strike="noStrike" dirty="0">
                <a:solidFill>
                  <a:srgbClr val="000000"/>
                </a:solidFill>
                <a:effectLst/>
                <a:latin typeface="system-ui"/>
              </a:rPr>
              <a:t>that whoever is united to a prostitute becomes </a:t>
            </a:r>
            <a:r>
              <a:rPr lang="en-US" sz="1400" b="1" i="0" u="none" strike="noStrike" dirty="0">
                <a:solidFill>
                  <a:srgbClr val="000000"/>
                </a:solidFill>
                <a:effectLst/>
                <a:latin typeface="system-ui"/>
              </a:rPr>
              <a:t>one body with her</a:t>
            </a:r>
            <a:r>
              <a:rPr lang="en-US" sz="1400" b="0" i="0" u="none" strike="noStrike" dirty="0">
                <a:solidFill>
                  <a:srgbClr val="000000"/>
                </a:solidFill>
                <a:effectLst/>
                <a:latin typeface="system-ui"/>
              </a:rPr>
              <a:t>? For it is said, “The two shall be one flesh.” </a:t>
            </a:r>
            <a:r>
              <a:rPr lang="en-US" sz="1400" i="0" u="none" strike="noStrike" baseline="30000" dirty="0">
                <a:solidFill>
                  <a:srgbClr val="000000"/>
                </a:solidFill>
                <a:effectLst/>
                <a:latin typeface="system-ui"/>
              </a:rPr>
              <a:t>17</a:t>
            </a:r>
            <a:r>
              <a:rPr lang="en-US" sz="1400" b="1" i="0" u="none" strike="noStrike" baseline="30000" dirty="0">
                <a:solidFill>
                  <a:srgbClr val="000000"/>
                </a:solidFill>
                <a:effectLst/>
                <a:latin typeface="system-ui"/>
              </a:rPr>
              <a:t> </a:t>
            </a:r>
            <a:r>
              <a:rPr lang="en-US" sz="1400" b="0" i="0" u="none" strike="noStrike" dirty="0">
                <a:solidFill>
                  <a:srgbClr val="000000"/>
                </a:solidFill>
                <a:effectLst/>
                <a:latin typeface="system-ui"/>
              </a:rPr>
              <a:t>But </a:t>
            </a:r>
            <a:r>
              <a:rPr lang="en-US" sz="1400" b="1" i="0" u="none" strike="noStrike" dirty="0">
                <a:solidFill>
                  <a:srgbClr val="000000"/>
                </a:solidFill>
                <a:effectLst/>
                <a:latin typeface="system-ui"/>
              </a:rPr>
              <a:t>anyone united to the Lord becomes one spirit with him.</a:t>
            </a:r>
            <a:r>
              <a:rPr lang="en-US" sz="1400" b="0" i="0" u="none" strike="noStrike" dirty="0">
                <a:solidFill>
                  <a:srgbClr val="000000"/>
                </a:solidFill>
                <a:effectLst/>
                <a:latin typeface="system-ui"/>
              </a:rPr>
              <a:t> </a:t>
            </a:r>
            <a:r>
              <a:rPr lang="en-US" sz="1400" i="0" u="none" strike="noStrike" baseline="30000" dirty="0">
                <a:solidFill>
                  <a:srgbClr val="000000"/>
                </a:solidFill>
                <a:effectLst/>
                <a:latin typeface="system-ui"/>
              </a:rPr>
              <a:t>18 </a:t>
            </a:r>
            <a:r>
              <a:rPr lang="en-US" sz="1400" b="0" i="0" u="none" strike="noStrike" dirty="0">
                <a:solidFill>
                  <a:srgbClr val="000000"/>
                </a:solidFill>
                <a:effectLst/>
                <a:latin typeface="system-ui"/>
              </a:rPr>
              <a:t>Shun fornication! Every sin that a person commits is outside the body; but the fornicator sins against the body itself. </a:t>
            </a:r>
          </a:p>
          <a:p>
            <a:pPr marL="285750" indent="-285750">
              <a:buFont typeface="Arial" panose="020B0604020202020204" pitchFamily="34" charset="0"/>
              <a:buChar char="•"/>
            </a:pPr>
            <a:r>
              <a:rPr lang="en-US" sz="1400" i="0" u="none" strike="noStrike" baseline="30000" dirty="0">
                <a:solidFill>
                  <a:srgbClr val="000000"/>
                </a:solidFill>
                <a:effectLst/>
                <a:latin typeface="system-ui"/>
              </a:rPr>
              <a:t>19</a:t>
            </a:r>
            <a:r>
              <a:rPr lang="en-US" sz="1400" i="0" u="none" strike="noStrike" dirty="0">
                <a:solidFill>
                  <a:srgbClr val="000000"/>
                </a:solidFill>
                <a:effectLst/>
                <a:latin typeface="system-ui"/>
              </a:rPr>
              <a:t>Or </a:t>
            </a:r>
            <a:r>
              <a:rPr lang="en-US" sz="1400" i="0" u="sng" strike="noStrike" dirty="0">
                <a:solidFill>
                  <a:srgbClr val="000000"/>
                </a:solidFill>
                <a:effectLst/>
                <a:latin typeface="system-ui"/>
              </a:rPr>
              <a:t>do you not know </a:t>
            </a:r>
            <a:r>
              <a:rPr lang="en-US" sz="1400" i="0" u="none" strike="noStrike" dirty="0">
                <a:solidFill>
                  <a:srgbClr val="000000"/>
                </a:solidFill>
                <a:effectLst/>
                <a:latin typeface="system-ui"/>
              </a:rPr>
              <a:t>that </a:t>
            </a:r>
            <a:r>
              <a:rPr lang="en-US" sz="1400" b="1" i="0" u="none" strike="noStrike" dirty="0">
                <a:solidFill>
                  <a:srgbClr val="000000"/>
                </a:solidFill>
                <a:effectLst/>
                <a:latin typeface="system-ui"/>
              </a:rPr>
              <a:t>your body is a temple of the Holy Spirit within you</a:t>
            </a:r>
            <a:r>
              <a:rPr lang="en-US" sz="1400" b="0" i="0" u="none" strike="noStrike" dirty="0">
                <a:solidFill>
                  <a:srgbClr val="000000"/>
                </a:solidFill>
                <a:effectLst/>
                <a:latin typeface="system-ui"/>
              </a:rPr>
              <a:t>, which you have from God, and that you are not your own? </a:t>
            </a:r>
            <a:r>
              <a:rPr lang="en-US" sz="1400" i="0" u="none" strike="noStrike" baseline="30000" dirty="0">
                <a:solidFill>
                  <a:srgbClr val="000000"/>
                </a:solidFill>
                <a:effectLst/>
                <a:latin typeface="system-ui"/>
              </a:rPr>
              <a:t>20</a:t>
            </a:r>
            <a:r>
              <a:rPr lang="en-US" sz="1400" b="1" i="0" u="none" strike="noStrike" baseline="30000" dirty="0">
                <a:solidFill>
                  <a:srgbClr val="000000"/>
                </a:solidFill>
                <a:effectLst/>
                <a:latin typeface="system-ui"/>
              </a:rPr>
              <a:t> </a:t>
            </a:r>
            <a:r>
              <a:rPr lang="en-US" sz="1400" b="0" i="0" u="none" strike="noStrike" dirty="0">
                <a:solidFill>
                  <a:srgbClr val="000000"/>
                </a:solidFill>
                <a:effectLst/>
                <a:latin typeface="system-ui"/>
              </a:rPr>
              <a:t>For you were bought with a price; therefore glorify God in your body. (</a:t>
            </a:r>
            <a:r>
              <a:rPr lang="en-US" sz="1400" b="0" i="1" u="none" strike="noStrike" dirty="0">
                <a:solidFill>
                  <a:srgbClr val="000000"/>
                </a:solidFill>
                <a:effectLst/>
                <a:latin typeface="system-ui"/>
              </a:rPr>
              <a:t>I Cor 6</a:t>
            </a:r>
            <a:r>
              <a:rPr lang="en-US" sz="1400" b="0" i="1" u="none" strike="noStrike" baseline="30000" dirty="0">
                <a:solidFill>
                  <a:srgbClr val="000000"/>
                </a:solidFill>
                <a:effectLst/>
                <a:latin typeface="system-ui"/>
              </a:rPr>
              <a:t>13-20</a:t>
            </a:r>
            <a:r>
              <a:rPr lang="en-US" sz="1400" b="0" i="0" u="none" strike="noStrike" dirty="0">
                <a:solidFill>
                  <a:srgbClr val="000000"/>
                </a:solidFill>
                <a:effectLst/>
                <a:latin typeface="system-ui"/>
              </a:rPr>
              <a:t>)</a:t>
            </a:r>
            <a:endParaRPr lang="en-US" sz="1400" dirty="0">
              <a:solidFill>
                <a:schemeClr val="bg1"/>
              </a:solidFill>
              <a:latin typeface="Times New Roman" panose="02020603050405020304" pitchFamily="18" charset="0"/>
              <a:ea typeface="Times New Roman" panose="02020603050405020304" pitchFamily="18" charset="0"/>
            </a:endParaRPr>
          </a:p>
          <a:p>
            <a:pPr indent="4763"/>
            <a:endParaRPr lang="en-US" sz="1200" dirty="0">
              <a:solidFill>
                <a:schemeClr val="bg1"/>
              </a:solidFill>
              <a:effectLst/>
              <a:latin typeface="Times New Roman" panose="02020603050405020304" pitchFamily="18" charset="0"/>
              <a:ea typeface="Times New Roman" panose="02020603050405020304" pitchFamily="18" charset="0"/>
            </a:endParaRPr>
          </a:p>
          <a:p>
            <a:pPr marL="0" marR="0" indent="114300">
              <a:spcBef>
                <a:spcPts val="0"/>
              </a:spcBef>
              <a:spcAft>
                <a:spcPts val="0"/>
              </a:spcAft>
            </a:pPr>
            <a:endParaRPr lang="en-US" sz="12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chemeClr val="bg1"/>
                </a:solidFill>
                <a:effectLst/>
                <a:latin typeface="Times New Roman" panose="02020603050405020304" pitchFamily="18" charset="0"/>
                <a:ea typeface="Times New Roman" panose="02020603050405020304" pitchFamily="18" charset="0"/>
              </a:rPr>
              <a:t> </a:t>
            </a:r>
          </a:p>
        </p:txBody>
      </p:sp>
      <p:sp>
        <p:nvSpPr>
          <p:cNvPr id="13" name="TextBox 12">
            <a:extLst>
              <a:ext uri="{FF2B5EF4-FFF2-40B4-BE49-F238E27FC236}">
                <a16:creationId xmlns:a16="http://schemas.microsoft.com/office/drawing/2014/main" id="{A4978994-C8BA-C06C-4201-E5587F706D57}"/>
              </a:ext>
            </a:extLst>
          </p:cNvPr>
          <p:cNvSpPr txBox="1"/>
          <p:nvPr/>
        </p:nvSpPr>
        <p:spPr>
          <a:xfrm>
            <a:off x="526724" y="1070175"/>
            <a:ext cx="6274530" cy="5478423"/>
          </a:xfrm>
          <a:prstGeom prst="rect">
            <a:avLst/>
          </a:prstGeom>
          <a:noFill/>
        </p:spPr>
        <p:txBody>
          <a:bodyPr wrap="square" rtlCol="0">
            <a:spAutoFit/>
          </a:bodyPr>
          <a:lstStyle/>
          <a:p>
            <a:r>
              <a:rPr lang="en-US" sz="1400" dirty="0"/>
              <a:t> </a:t>
            </a:r>
          </a:p>
          <a:p>
            <a:r>
              <a:rPr lang="en-US" sz="1400" b="1" dirty="0"/>
              <a:t>Baptism joins us to the Body of the Lord</a:t>
            </a:r>
          </a:p>
          <a:p>
            <a:pPr marL="285750" indent="-285750">
              <a:buFont typeface="Arial" panose="020B0604020202020204" pitchFamily="34" charset="0"/>
              <a:buChar char="•"/>
            </a:pPr>
            <a:r>
              <a:rPr lang="en-US" sz="1400" dirty="0"/>
              <a:t>thru baptism 1.13-17, 6.11, 12.13</a:t>
            </a:r>
          </a:p>
          <a:p>
            <a:pPr marL="285750" indent="-285750">
              <a:buFont typeface="Arial" panose="020B0604020202020204" pitchFamily="34" charset="0"/>
              <a:buChar char="•"/>
            </a:pPr>
            <a:r>
              <a:rPr lang="en-US" sz="1400" dirty="0"/>
              <a:t>Though one, has many members 12:12; 14ff; 20-24</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Our physical bodies will be resurrected ‘spiritual bodies’ In the ‘Image of the man from heaven’ (= Jesus) (15.42-9)</a:t>
            </a:r>
          </a:p>
          <a:p>
            <a:endParaRPr lang="en-US" sz="1400" dirty="0"/>
          </a:p>
          <a:p>
            <a:r>
              <a:rPr lang="en-US" sz="1400" b="1" dirty="0"/>
              <a:t>Baptism redeems us (buys back from slavery), making us Christ’s</a:t>
            </a:r>
          </a:p>
          <a:p>
            <a:pPr marL="285750" indent="-285750">
              <a:buFont typeface="Arial" panose="020B0604020202020204" pitchFamily="34" charset="0"/>
              <a:buChar char="•"/>
            </a:pPr>
            <a:r>
              <a:rPr lang="en-US" sz="1400" dirty="0"/>
              <a:t>Belong not to Paul … but to God (1.12-16); We are Christ’s (3.23)… not our own [since] we were bought with a price (6.19b)  </a:t>
            </a:r>
          </a:p>
          <a:p>
            <a:pPr marL="285750" indent="-285750">
              <a:buFont typeface="Arial" panose="020B0604020202020204" pitchFamily="34" charset="0"/>
              <a:buChar char="•"/>
            </a:pPr>
            <a:r>
              <a:rPr lang="en-US" sz="1400" dirty="0"/>
              <a:t>A slave is a ‘freed person belonging to Christ – for you were bought (back from slavery) with a price (7.22-3)</a:t>
            </a:r>
          </a:p>
          <a:p>
            <a:pPr marL="285750" indent="-285750">
              <a:buFont typeface="Arial" panose="020B0604020202020204" pitchFamily="34" charset="0"/>
              <a:buChar char="•"/>
            </a:pPr>
            <a:r>
              <a:rPr lang="en-US" sz="1400" dirty="0"/>
              <a:t>‘Those who belong to the Lord’ will be resurrected (15.23)</a:t>
            </a:r>
            <a:endParaRPr lang="en-US" sz="1400" b="1" dirty="0"/>
          </a:p>
          <a:p>
            <a:endParaRPr lang="en-US" sz="1400" dirty="0"/>
          </a:p>
          <a:p>
            <a:r>
              <a:rPr lang="en-US" sz="1400" b="1" dirty="0"/>
              <a:t>Sin against Brethren and one’s Body is sin against the Lord</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Sexual immorality is a sin against the body - 6.18</a:t>
            </a:r>
          </a:p>
          <a:p>
            <a:pPr marL="285750" indent="-285750">
              <a:buFont typeface="Arial" panose="020B0604020202020204" pitchFamily="34" charset="0"/>
              <a:buChar char="•"/>
            </a:pPr>
            <a:r>
              <a:rPr lang="en-US" sz="1400" dirty="0"/>
              <a:t>Sinning against brethren is sinning against the Lord 8.12</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Glorify God in your body - 6.20b </a:t>
            </a:r>
          </a:p>
          <a:p>
            <a:pPr marL="285750" indent="-285750">
              <a:buFont typeface="Arial" panose="020B0604020202020204" pitchFamily="34" charset="0"/>
              <a:buChar char="•"/>
            </a:pPr>
            <a:r>
              <a:rPr lang="en-US" sz="1400" b="0" i="0" u="none" strike="noStrike" baseline="0" dirty="0">
                <a:latin typeface="Segoe UI" panose="020B0502040204020203" pitchFamily="34" charset="0"/>
                <a:cs typeface="Segoe UI" panose="020B0502040204020203" pitchFamily="34" charset="0"/>
              </a:rPr>
              <a:t>Compete </a:t>
            </a:r>
            <a:r>
              <a:rPr lang="en-US" sz="1400" b="0" i="1" u="none" strike="noStrike" baseline="0" dirty="0">
                <a:latin typeface="Segoe UI" panose="020B0502040204020203" pitchFamily="34" charset="0"/>
                <a:cs typeface="Segoe UI" panose="020B0502040204020203" pitchFamily="34" charset="0"/>
              </a:rPr>
              <a:t>like a runner</a:t>
            </a:r>
            <a:r>
              <a:rPr lang="en-US" sz="1400" b="0" i="0" u="none" strike="noStrike" baseline="0" dirty="0">
                <a:latin typeface="Segoe UI" panose="020B0502040204020203" pitchFamily="34" charset="0"/>
                <a:cs typeface="Segoe UI" panose="020B0502040204020203" pitchFamily="34" charset="0"/>
              </a:rPr>
              <a:t> to obtain the prize of eternal life, pommel [the] body </a:t>
            </a:r>
            <a:r>
              <a:rPr lang="en-US" sz="1400" b="0" i="1" u="none" strike="noStrike" baseline="0" dirty="0">
                <a:latin typeface="Segoe UI" panose="020B0502040204020203" pitchFamily="34" charset="0"/>
                <a:cs typeface="Segoe UI" panose="020B0502040204020203" pitchFamily="34" charset="0"/>
              </a:rPr>
              <a:t>like a boxer</a:t>
            </a:r>
            <a:r>
              <a:rPr lang="en-US" sz="1400" b="0" i="0" u="none" strike="noStrike" baseline="0" dirty="0">
                <a:latin typeface="Segoe UI" panose="020B0502040204020203" pitchFamily="34" charset="0"/>
                <a:cs typeface="Segoe UI" panose="020B0502040204020203" pitchFamily="34" charset="0"/>
              </a:rPr>
              <a:t> in order to gain self-control, and </a:t>
            </a:r>
            <a:r>
              <a:rPr lang="en-US" sz="1400" dirty="0">
                <a:latin typeface="Segoe UI" panose="020B0502040204020203" pitchFamily="34" charset="0"/>
                <a:cs typeface="Segoe UI" panose="020B0502040204020203" pitchFamily="34" charset="0"/>
              </a:rPr>
              <a:t>enslave it (9.24-27). </a:t>
            </a:r>
            <a:r>
              <a:rPr lang="en-US" sz="1400" b="0" i="0" u="none" strike="noStrike" baseline="0" dirty="0">
                <a:latin typeface="Segoe UI" panose="020B0502040204020203" pitchFamily="34" charset="0"/>
                <a:cs typeface="Segoe UI" panose="020B0502040204020203" pitchFamily="34" charset="0"/>
              </a:rPr>
              <a:t>  </a:t>
            </a:r>
          </a:p>
          <a:p>
            <a:endParaRPr lang="en-US" sz="1400" dirty="0"/>
          </a:p>
          <a:p>
            <a:r>
              <a:rPr lang="en-US" sz="1400" b="1" dirty="0"/>
              <a:t>Eucharistic is a ‘communion’ in the Body of Christ</a:t>
            </a:r>
          </a:p>
          <a:p>
            <a:r>
              <a:rPr lang="en-US" sz="1400" dirty="0"/>
              <a:t>Eucharist is communion with blood and body of Christ 10.16</a:t>
            </a:r>
          </a:p>
          <a:p>
            <a:r>
              <a:rPr lang="en-US" sz="1400" dirty="0"/>
              <a:t>Partaking of ‘One Bread’(=body of Christ) makes us ‘One Body’ 10.17</a:t>
            </a:r>
          </a:p>
          <a:p>
            <a:r>
              <a:rPr lang="en-US" sz="1400" dirty="0"/>
              <a:t>‘This is my body’ … 11.27-29</a:t>
            </a:r>
          </a:p>
        </p:txBody>
      </p:sp>
      <p:sp>
        <p:nvSpPr>
          <p:cNvPr id="6" name="TextBox 5">
            <a:extLst>
              <a:ext uri="{FF2B5EF4-FFF2-40B4-BE49-F238E27FC236}">
                <a16:creationId xmlns:a16="http://schemas.microsoft.com/office/drawing/2014/main" id="{821E7D26-6415-ACDC-7A9B-9BD931D4AA60}"/>
              </a:ext>
            </a:extLst>
          </p:cNvPr>
          <p:cNvSpPr txBox="1"/>
          <p:nvPr/>
        </p:nvSpPr>
        <p:spPr>
          <a:xfrm>
            <a:off x="91097" y="6496263"/>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353991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457199" y="668050"/>
            <a:ext cx="8859795" cy="1012470"/>
          </a:xfrm>
        </p:spPr>
        <p:txBody>
          <a:bodyPr>
            <a:noAutofit/>
          </a:bodyPr>
          <a:lstStyle/>
          <a:p>
            <a:pPr marR="0" lvl="0" algn="just">
              <a:spcBef>
                <a:spcPts val="0"/>
              </a:spcBef>
              <a:spcAft>
                <a:spcPts val="0"/>
              </a:spcAft>
            </a:pPr>
            <a:r>
              <a:rPr lang="en-US" sz="4400" kern="100" dirty="0">
                <a:effectLst/>
                <a:latin typeface="Aptos" panose="020B0004020202020204" pitchFamily="34" charset="0"/>
                <a:ea typeface="Aptos" panose="020B0004020202020204" pitchFamily="34" charset="0"/>
                <a:cs typeface="Times New Roman" panose="02020603050405020304" pitchFamily="18" charset="0"/>
              </a:rPr>
              <a:t>The Mystical Theology of th</a:t>
            </a:r>
            <a:r>
              <a:rPr lang="en-US" sz="4400" kern="100" dirty="0">
                <a:latin typeface="Aptos" panose="020B0004020202020204" pitchFamily="34" charset="0"/>
                <a:ea typeface="Aptos" panose="020B0004020202020204" pitchFamily="34" charset="0"/>
                <a:cs typeface="Times New Roman" panose="02020603050405020304" pitchFamily="18" charset="0"/>
              </a:rPr>
              <a:t>e Saints</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498936" y="1680520"/>
            <a:ext cx="6897544" cy="910280"/>
          </a:xfrm>
        </p:spPr>
        <p:txBody>
          <a:bodyPr>
            <a:normAutofit/>
          </a:bodyPr>
          <a:lstStyle/>
          <a:p>
            <a:r>
              <a:rPr lang="en-US" sz="1700" dirty="0">
                <a:solidFill>
                  <a:srgbClr val="FFFFFF"/>
                </a:solidFill>
              </a:rPr>
              <a:t>Ecstasy: </a:t>
            </a:r>
            <a:r>
              <a:rPr lang="en-US" sz="1700" baseline="30000" dirty="0">
                <a:solidFill>
                  <a:srgbClr val="FFFFFF"/>
                </a:solidFill>
              </a:rPr>
              <a:t>1</a:t>
            </a:r>
            <a:r>
              <a:rPr lang="en-US" sz="1700" dirty="0">
                <a:solidFill>
                  <a:srgbClr val="FFFFFF"/>
                </a:solidFill>
              </a:rPr>
              <a:t>standing outside yourself out of yourself; </a:t>
            </a:r>
            <a:r>
              <a:rPr lang="en-US" sz="1700" baseline="30000" dirty="0">
                <a:solidFill>
                  <a:srgbClr val="FFFFFF"/>
                </a:solidFill>
              </a:rPr>
              <a:t>2</a:t>
            </a:r>
            <a:r>
              <a:rPr lang="en-US" sz="1700" dirty="0">
                <a:solidFill>
                  <a:srgbClr val="FFFFFF"/>
                </a:solidFill>
              </a:rPr>
              <a:t>an overwhelming feeling of great happiness; </a:t>
            </a:r>
            <a:r>
              <a:rPr lang="en-US" sz="1200" baseline="30000" dirty="0">
                <a:solidFill>
                  <a:srgbClr val="FFFFFF"/>
                </a:solidFill>
              </a:rPr>
              <a:t>3</a:t>
            </a:r>
            <a:r>
              <a:rPr lang="en-US" sz="1200" dirty="0">
                <a:solidFill>
                  <a:srgbClr val="FFFFFF"/>
                </a:solidFill>
              </a:rPr>
              <a:t>an amphetamine-based recreational drug having euphoric effects</a:t>
            </a:r>
          </a:p>
          <a:p>
            <a:endParaRPr lang="en-US" sz="1700" dirty="0">
              <a:solidFill>
                <a:srgbClr val="FFFFFF"/>
              </a:solidFill>
            </a:endParaRPr>
          </a:p>
        </p:txBody>
      </p:sp>
      <p:pic>
        <p:nvPicPr>
          <p:cNvPr id="6" name="Picture 5">
            <a:extLst>
              <a:ext uri="{FF2B5EF4-FFF2-40B4-BE49-F238E27FC236}">
                <a16:creationId xmlns:a16="http://schemas.microsoft.com/office/drawing/2014/main" id="{31F9A660-542D-07E2-8FCD-DF9E271D7798}"/>
              </a:ext>
            </a:extLst>
          </p:cNvPr>
          <p:cNvPicPr>
            <a:picLocks noChangeAspect="1"/>
          </p:cNvPicPr>
          <p:nvPr/>
        </p:nvPicPr>
        <p:blipFill rotWithShape="1">
          <a:blip r:embed="rId3"/>
          <a:srcRect l="12482" t="2512" r="6430" b="5701"/>
          <a:stretch/>
        </p:blipFill>
        <p:spPr>
          <a:xfrm>
            <a:off x="9200611" y="2675080"/>
            <a:ext cx="2428652" cy="3606424"/>
          </a:xfrm>
          <a:prstGeom prst="rect">
            <a:avLst/>
          </a:prstGeom>
        </p:spPr>
      </p:pic>
      <p:pic>
        <p:nvPicPr>
          <p:cNvPr id="4" name="Picture 3">
            <a:extLst>
              <a:ext uri="{FF2B5EF4-FFF2-40B4-BE49-F238E27FC236}">
                <a16:creationId xmlns:a16="http://schemas.microsoft.com/office/drawing/2014/main" id="{65AB2608-B8C1-0E71-8AE0-965EF180A15D}"/>
              </a:ext>
            </a:extLst>
          </p:cNvPr>
          <p:cNvPicPr>
            <a:picLocks noChangeAspect="1"/>
          </p:cNvPicPr>
          <p:nvPr/>
        </p:nvPicPr>
        <p:blipFill>
          <a:blip r:embed="rId4"/>
          <a:stretch>
            <a:fillRect/>
          </a:stretch>
        </p:blipFill>
        <p:spPr>
          <a:xfrm>
            <a:off x="7529240" y="2084972"/>
            <a:ext cx="1858184" cy="2967719"/>
          </a:xfrm>
          <a:prstGeom prst="rect">
            <a:avLst/>
          </a:prstGeom>
        </p:spPr>
      </p:pic>
      <p:graphicFrame>
        <p:nvGraphicFramePr>
          <p:cNvPr id="9" name="Diagram 8">
            <a:extLst>
              <a:ext uri="{FF2B5EF4-FFF2-40B4-BE49-F238E27FC236}">
                <a16:creationId xmlns:a16="http://schemas.microsoft.com/office/drawing/2014/main" id="{2DD869DD-1B92-10D6-F407-2BFFD34E84F3}"/>
              </a:ext>
            </a:extLst>
          </p:cNvPr>
          <p:cNvGraphicFramePr/>
          <p:nvPr>
            <p:extLst>
              <p:ext uri="{D42A27DB-BD31-4B8C-83A1-F6EECF244321}">
                <p14:modId xmlns:p14="http://schemas.microsoft.com/office/powerpoint/2010/main" val="2785179369"/>
              </p:ext>
            </p:extLst>
          </p:nvPr>
        </p:nvGraphicFramePr>
        <p:xfrm>
          <a:off x="934720" y="3081651"/>
          <a:ext cx="6390640" cy="20958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0D28C67A-F7C7-A7FD-34A5-327167E4FACF}"/>
              </a:ext>
            </a:extLst>
          </p:cNvPr>
          <p:cNvSpPr txBox="1"/>
          <p:nvPr/>
        </p:nvSpPr>
        <p:spPr>
          <a:xfrm>
            <a:off x="91096" y="6382455"/>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3948538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2000"/>
                <a:hueMod val="96000"/>
                <a:satMod val="128000"/>
                <a:lumMod val="114000"/>
              </a:schemeClr>
            </a:gs>
            <a:gs pos="100000">
              <a:schemeClr val="bg1">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5" name="Picture 54">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6" name="Oval 55">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7" name="Picture 56">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8" name="Picture 57">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59" name="Rectangle 58">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descr="A waterfall surrounded by rocks and bushes&#10;&#10;Description automatically generated">
            <a:extLst>
              <a:ext uri="{FF2B5EF4-FFF2-40B4-BE49-F238E27FC236}">
                <a16:creationId xmlns:a16="http://schemas.microsoft.com/office/drawing/2014/main" id="{003B4417-2FFF-3749-F0CA-69FCD7FECDB0}"/>
              </a:ext>
            </a:extLst>
          </p:cNvPr>
          <p:cNvPicPr>
            <a:picLocks noChangeAspect="1"/>
          </p:cNvPicPr>
          <p:nvPr/>
        </p:nvPicPr>
        <p:blipFill rotWithShape="1">
          <a:blip r:embed="rId7">
            <a:alphaModFix amt="25000"/>
            <a:grayscl/>
          </a:blip>
          <a:src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DC281DFF-A34F-FB5C-9A36-CB25AB1EBC3C}"/>
              </a:ext>
            </a:extLst>
          </p:cNvPr>
          <p:cNvSpPr>
            <a:spLocks noGrp="1"/>
          </p:cNvSpPr>
          <p:nvPr>
            <p:ph type="ctrTitle"/>
          </p:nvPr>
        </p:nvSpPr>
        <p:spPr>
          <a:xfrm>
            <a:off x="646111" y="452718"/>
            <a:ext cx="9404723" cy="1400530"/>
          </a:xfrm>
        </p:spPr>
        <p:txBody>
          <a:bodyPr vert="horz" lIns="91440" tIns="45720" rIns="91440" bIns="45720" rtlCol="0" anchor="t">
            <a:normAutofit/>
          </a:bodyPr>
          <a:lstStyle/>
          <a:p>
            <a:r>
              <a:rPr lang="en-US" sz="4200" dirty="0"/>
              <a:t>III. True Sex Ed: Lessons from Scripture and Neuroscience </a:t>
            </a:r>
          </a:p>
        </p:txBody>
      </p:sp>
      <p:sp>
        <p:nvSpPr>
          <p:cNvPr id="53" name="Rectangle 52">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BE3923F9-3176-EC19-942C-2FBABF073FBD}"/>
              </a:ext>
            </a:extLst>
          </p:cNvPr>
          <p:cNvSpPr>
            <a:spLocks noGrp="1"/>
          </p:cNvSpPr>
          <p:nvPr>
            <p:ph type="subTitle" idx="1"/>
          </p:nvPr>
        </p:nvSpPr>
        <p:spPr>
          <a:xfrm>
            <a:off x="1103312" y="2052918"/>
            <a:ext cx="8946541" cy="4195481"/>
          </a:xfrm>
        </p:spPr>
        <p:txBody>
          <a:bodyPr vert="horz" lIns="91440" tIns="45720" rIns="91440" bIns="45720" rtlCol="0">
            <a:normAutofit/>
          </a:bodyPr>
          <a:lstStyle/>
          <a:p>
            <a:pPr marL="342900" marR="0" lvl="0" indent="-342900">
              <a:buFont typeface="Wingdings 3" charset="2"/>
              <a:buChar char=""/>
            </a:pPr>
            <a:r>
              <a:rPr lang="en-US">
                <a:solidFill>
                  <a:schemeClr val="tx1"/>
                </a:solidFill>
                <a:effectLst/>
              </a:rPr>
              <a:t>The four primary loves of Greek Philosophy</a:t>
            </a:r>
          </a:p>
          <a:p>
            <a:pPr marL="342900" marR="0" lvl="0" indent="-342900">
              <a:buFont typeface="Wingdings 3" charset="2"/>
              <a:buChar char=""/>
            </a:pPr>
            <a:r>
              <a:rPr lang="en-US">
                <a:solidFill>
                  <a:schemeClr val="tx1"/>
                </a:solidFill>
                <a:effectLst/>
              </a:rPr>
              <a:t>The Neuroscience of Sex</a:t>
            </a:r>
          </a:p>
          <a:p>
            <a:pPr marL="742950" marR="0" lvl="1" indent="-285750" algn="l">
              <a:buFont typeface="Wingdings 3" charset="2"/>
              <a:buChar char=""/>
            </a:pPr>
            <a:r>
              <a:rPr lang="en-US">
                <a:solidFill>
                  <a:schemeClr val="tx1"/>
                </a:solidFill>
                <a:effectLst/>
              </a:rPr>
              <a:t>Homeostasis</a:t>
            </a:r>
          </a:p>
          <a:p>
            <a:pPr marL="742950" marR="0" lvl="1" indent="-285750" algn="l">
              <a:buFont typeface="Wingdings 3" charset="2"/>
              <a:buChar char=""/>
            </a:pPr>
            <a:r>
              <a:rPr lang="en-US">
                <a:solidFill>
                  <a:schemeClr val="tx1"/>
                </a:solidFill>
                <a:effectLst/>
              </a:rPr>
              <a:t>Visual Arousal</a:t>
            </a:r>
          </a:p>
          <a:p>
            <a:pPr marL="342900" marR="0" lvl="0" indent="-342900">
              <a:buFont typeface="Wingdings 3" charset="2"/>
              <a:buChar char=""/>
            </a:pPr>
            <a:r>
              <a:rPr lang="en-US">
                <a:solidFill>
                  <a:schemeClr val="tx1"/>
                </a:solidFill>
                <a:effectLst/>
              </a:rPr>
              <a:t>Why did the Lord create us with Sexual Pleasure? </a:t>
            </a:r>
          </a:p>
          <a:p>
            <a:pPr marL="742950" marR="0" lvl="1" indent="-285750" algn="l">
              <a:buFont typeface="Wingdings 3" charset="2"/>
              <a:buChar char=""/>
            </a:pPr>
            <a:r>
              <a:rPr lang="en-US">
                <a:solidFill>
                  <a:schemeClr val="tx1"/>
                </a:solidFill>
                <a:effectLst/>
              </a:rPr>
              <a:t>The pleasure in the union of both parts of the divine image – male and female -  may point to the rapture of the divine union</a:t>
            </a:r>
          </a:p>
          <a:p>
            <a:pPr marL="342900" marR="0" lvl="0" indent="-342900">
              <a:buFont typeface="Wingdings 3" charset="2"/>
              <a:buChar char=""/>
            </a:pPr>
            <a:r>
              <a:rPr lang="en-US">
                <a:solidFill>
                  <a:schemeClr val="tx1"/>
                </a:solidFill>
                <a:effectLst/>
              </a:rPr>
              <a:t>Ecstatic pleasure of sex  vs Ecstatic Delight of the Divine Unitive</a:t>
            </a:r>
          </a:p>
          <a:p>
            <a:pPr marL="342900" marR="0" lvl="0" indent="-342900">
              <a:buFont typeface="Wingdings 3" charset="2"/>
              <a:buChar char=""/>
            </a:pPr>
            <a:r>
              <a:rPr lang="en-US">
                <a:solidFill>
                  <a:schemeClr val="tx1"/>
                </a:solidFill>
                <a:effectLst/>
              </a:rPr>
              <a:t>Sex: Sharing in the Divine Flame of Creation</a:t>
            </a:r>
          </a:p>
          <a:p>
            <a:pPr>
              <a:buFont typeface="Wingdings 3" charset="2"/>
              <a:buChar char=""/>
            </a:pPr>
            <a:endParaRPr lang="en-US">
              <a:solidFill>
                <a:schemeClr val="tx1"/>
              </a:solidFill>
            </a:endParaRPr>
          </a:p>
        </p:txBody>
      </p:sp>
      <p:sp>
        <p:nvSpPr>
          <p:cNvPr id="6" name="TextBox 5">
            <a:extLst>
              <a:ext uri="{FF2B5EF4-FFF2-40B4-BE49-F238E27FC236}">
                <a16:creationId xmlns:a16="http://schemas.microsoft.com/office/drawing/2014/main" id="{A1F4C97D-2DA6-18A4-3932-A5261FFA3228}"/>
              </a:ext>
            </a:extLst>
          </p:cNvPr>
          <p:cNvSpPr txBox="1"/>
          <p:nvPr/>
        </p:nvSpPr>
        <p:spPr>
          <a:xfrm>
            <a:off x="132348" y="6332561"/>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364923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A707-18D0-48BC-0A30-E1071BDD1870}"/>
              </a:ext>
            </a:extLst>
          </p:cNvPr>
          <p:cNvSpPr>
            <a:spLocks noGrp="1"/>
          </p:cNvSpPr>
          <p:nvPr>
            <p:ph type="title"/>
          </p:nvPr>
        </p:nvSpPr>
        <p:spPr>
          <a:xfrm>
            <a:off x="250946" y="79493"/>
            <a:ext cx="9404723" cy="834906"/>
          </a:xfrm>
        </p:spPr>
        <p:txBody>
          <a:bodyPr/>
          <a:lstStyle/>
          <a:p>
            <a:r>
              <a:rPr lang="en-US" sz="2400" dirty="0"/>
              <a:t>Opening Prayer: Psalm 139</a:t>
            </a:r>
          </a:p>
        </p:txBody>
      </p:sp>
      <p:sp>
        <p:nvSpPr>
          <p:cNvPr id="7" name="TextBox 6">
            <a:extLst>
              <a:ext uri="{FF2B5EF4-FFF2-40B4-BE49-F238E27FC236}">
                <a16:creationId xmlns:a16="http://schemas.microsoft.com/office/drawing/2014/main" id="{9970A527-0827-B04B-38FE-B835FFD1DE1A}"/>
              </a:ext>
            </a:extLst>
          </p:cNvPr>
          <p:cNvSpPr txBox="1"/>
          <p:nvPr/>
        </p:nvSpPr>
        <p:spPr>
          <a:xfrm>
            <a:off x="463827" y="775999"/>
            <a:ext cx="12457043" cy="5816977"/>
          </a:xfrm>
          <a:prstGeom prst="rect">
            <a:avLst/>
          </a:prstGeom>
          <a:noFill/>
        </p:spPr>
        <p:txBody>
          <a:bodyPr wrap="square" numCol="2" rtlCol="0">
            <a:spAutoFit/>
          </a:bodyPr>
          <a:lstStyle/>
          <a:p>
            <a:pPr marL="0" indent="0" algn="l">
              <a:spcBef>
                <a:spcPts val="0"/>
              </a:spcBef>
              <a:buNone/>
            </a:pPr>
            <a:r>
              <a:rPr lang="en-US" b="0" i="0" u="none" strike="noStrike" baseline="30000" dirty="0">
                <a:effectLst/>
                <a:latin typeface="-apple-system-font"/>
              </a:rPr>
              <a:t>1 </a:t>
            </a:r>
            <a:r>
              <a:rPr lang="en-US" b="0" i="0" u="none" strike="noStrike" dirty="0">
                <a:effectLst/>
                <a:latin typeface="-apple-system-font"/>
              </a:rPr>
              <a:t>O Lord, you have searched me and known me.</a:t>
            </a:r>
            <a:br>
              <a:rPr lang="en-US" b="0" i="0" u="none" strike="noStrike" dirty="0">
                <a:effectLst/>
                <a:latin typeface="-apple-system-font"/>
              </a:rPr>
            </a:br>
            <a:r>
              <a:rPr lang="en-US" b="0" i="0" u="none" strike="noStrike" baseline="30000" dirty="0">
                <a:effectLst/>
                <a:latin typeface="-apple-system-font"/>
              </a:rPr>
              <a:t>2 </a:t>
            </a:r>
            <a:r>
              <a:rPr lang="en-US" b="0" i="0" u="none" strike="noStrike" dirty="0">
                <a:effectLst/>
                <a:latin typeface="-apple-system-font"/>
              </a:rPr>
              <a:t>You know when I sit down and when I rise up;</a:t>
            </a:r>
            <a:br>
              <a:rPr lang="en-US" b="0" i="0" u="none" strike="noStrike" dirty="0">
                <a:effectLst/>
                <a:latin typeface="-apple-system-font"/>
              </a:rPr>
            </a:br>
            <a:r>
              <a:rPr lang="en-US" b="0" i="0" u="none" strike="noStrike" dirty="0">
                <a:effectLst/>
                <a:latin typeface="-apple-system-font"/>
              </a:rPr>
              <a:t>    you discern my thoughts from far away.</a:t>
            </a:r>
            <a:br>
              <a:rPr lang="en-US" b="0" i="0" u="none" strike="noStrike" dirty="0">
                <a:effectLst/>
                <a:latin typeface="-apple-system-font"/>
              </a:rPr>
            </a:br>
            <a:r>
              <a:rPr lang="en-US" b="0" i="0" u="none" strike="noStrike" baseline="30000" dirty="0">
                <a:effectLst/>
                <a:latin typeface="-apple-system-font"/>
              </a:rPr>
              <a:t>3 </a:t>
            </a:r>
            <a:r>
              <a:rPr lang="en-US" b="0" i="0" u="none" strike="noStrike" dirty="0">
                <a:effectLst/>
                <a:latin typeface="-apple-system-font"/>
              </a:rPr>
              <a:t>You search out my path and my lying down,</a:t>
            </a:r>
            <a:br>
              <a:rPr lang="en-US" b="0" i="0" u="none" strike="noStrike" dirty="0">
                <a:effectLst/>
                <a:latin typeface="-apple-system-font"/>
              </a:rPr>
            </a:br>
            <a:r>
              <a:rPr lang="en-US" b="0" i="0" u="none" strike="noStrike" dirty="0">
                <a:effectLst/>
                <a:latin typeface="-apple-system-font"/>
              </a:rPr>
              <a:t>    and are acquainted with all my ways.</a:t>
            </a:r>
            <a:br>
              <a:rPr lang="en-US" b="0" i="0" u="none" strike="noStrike" dirty="0">
                <a:effectLst/>
                <a:latin typeface="-apple-system-font"/>
              </a:rPr>
            </a:br>
            <a:r>
              <a:rPr lang="en-US" b="0" i="0" u="none" strike="noStrike" baseline="30000" dirty="0">
                <a:effectLst/>
                <a:latin typeface="-apple-system-font"/>
              </a:rPr>
              <a:t>4 </a:t>
            </a:r>
            <a:r>
              <a:rPr lang="en-US" b="0" i="0" u="none" strike="noStrike" dirty="0">
                <a:effectLst/>
                <a:latin typeface="-apple-system-font"/>
              </a:rPr>
              <a:t>Even before a word is on my tongue,</a:t>
            </a:r>
            <a:br>
              <a:rPr lang="en-US" b="0" i="0" u="none" strike="noStrike" dirty="0">
                <a:effectLst/>
                <a:latin typeface="-apple-system-font"/>
              </a:rPr>
            </a:br>
            <a:r>
              <a:rPr lang="en-US" b="0" i="0" u="none" strike="noStrike" dirty="0">
                <a:effectLst/>
                <a:latin typeface="-apple-system-font"/>
              </a:rPr>
              <a:t>    O Lord, you know it completely.</a:t>
            </a:r>
            <a:br>
              <a:rPr lang="en-US" b="0" i="0" u="none" strike="noStrike" dirty="0">
                <a:effectLst/>
                <a:latin typeface="-apple-system-font"/>
              </a:rPr>
            </a:br>
            <a:r>
              <a:rPr lang="en-US" b="0" i="0" u="none" strike="noStrike" baseline="30000" dirty="0">
                <a:effectLst/>
                <a:latin typeface="-apple-system-font"/>
              </a:rPr>
              <a:t>5 </a:t>
            </a:r>
            <a:r>
              <a:rPr lang="en-US" b="0" i="0" u="none" strike="noStrike" dirty="0">
                <a:effectLst/>
                <a:latin typeface="-apple-system-font"/>
              </a:rPr>
              <a:t>You hem me in, behind and before,</a:t>
            </a:r>
            <a:br>
              <a:rPr lang="en-US" b="0" i="0" u="none" strike="noStrike" dirty="0">
                <a:effectLst/>
                <a:latin typeface="-apple-system-font"/>
              </a:rPr>
            </a:br>
            <a:r>
              <a:rPr lang="en-US" b="0" i="0" u="none" strike="noStrike" dirty="0">
                <a:effectLst/>
                <a:latin typeface="-apple-system-font"/>
              </a:rPr>
              <a:t>    and lay your hand upon me.</a:t>
            </a:r>
            <a:br>
              <a:rPr lang="en-US" b="0" i="0" u="none" strike="noStrike" dirty="0">
                <a:effectLst/>
                <a:latin typeface="-apple-system-font"/>
              </a:rPr>
            </a:br>
            <a:r>
              <a:rPr lang="en-US" b="0" i="0" u="none" strike="noStrike" baseline="30000" dirty="0">
                <a:effectLst/>
                <a:latin typeface="-apple-system-font"/>
              </a:rPr>
              <a:t>6 </a:t>
            </a:r>
            <a:r>
              <a:rPr lang="en-US" b="0" i="0" u="none" strike="noStrike" dirty="0">
                <a:effectLst/>
                <a:latin typeface="-apple-system-font"/>
              </a:rPr>
              <a:t>Such knowledge is too wonderful for me;</a:t>
            </a:r>
            <a:br>
              <a:rPr lang="en-US" b="0" i="0" u="none" strike="noStrike" dirty="0">
                <a:effectLst/>
                <a:latin typeface="-apple-system-font"/>
              </a:rPr>
            </a:br>
            <a:r>
              <a:rPr lang="en-US" b="0" i="0" u="none" strike="noStrike" dirty="0">
                <a:effectLst/>
                <a:latin typeface="-apple-system-font"/>
              </a:rPr>
              <a:t>    it is so high that I cannot attain it.</a:t>
            </a:r>
          </a:p>
          <a:p>
            <a:pPr marL="7938" indent="0" algn="l">
              <a:spcBef>
                <a:spcPts val="0"/>
              </a:spcBef>
              <a:buNone/>
            </a:pPr>
            <a:r>
              <a:rPr lang="en-US" b="0" i="0" u="none" strike="noStrike" baseline="30000" dirty="0">
                <a:effectLst/>
                <a:latin typeface="-apple-system-font"/>
              </a:rPr>
              <a:t>7 </a:t>
            </a:r>
            <a:r>
              <a:rPr lang="en-US" b="0" i="0" u="none" strike="noStrike" dirty="0">
                <a:effectLst/>
                <a:latin typeface="-apple-system-font"/>
              </a:rPr>
              <a:t>Where can I go from your spirit?</a:t>
            </a:r>
            <a:br>
              <a:rPr lang="en-US" b="0" i="0" u="none" strike="noStrike" dirty="0">
                <a:effectLst/>
                <a:latin typeface="-apple-system-font"/>
              </a:rPr>
            </a:br>
            <a:r>
              <a:rPr lang="en-US" b="0" i="0" u="none" strike="noStrike" dirty="0">
                <a:effectLst/>
                <a:latin typeface="-apple-system-font"/>
              </a:rPr>
              <a:t>    Or where can I flee from your presence?</a:t>
            </a:r>
            <a:br>
              <a:rPr lang="en-US" b="0" i="0" u="none" strike="noStrike" dirty="0">
                <a:effectLst/>
                <a:latin typeface="-apple-system-font"/>
              </a:rPr>
            </a:br>
            <a:r>
              <a:rPr lang="en-US" b="0" i="0" u="none" strike="noStrike" baseline="30000" dirty="0">
                <a:effectLst/>
                <a:latin typeface="-apple-system-font"/>
              </a:rPr>
              <a:t>8 </a:t>
            </a:r>
            <a:r>
              <a:rPr lang="en-US" b="0" i="0" u="none" strike="noStrike" dirty="0">
                <a:effectLst/>
                <a:latin typeface="-apple-system-font"/>
              </a:rPr>
              <a:t>If I ascend to heaven, you are there;</a:t>
            </a:r>
            <a:br>
              <a:rPr lang="en-US" b="0" i="0" u="none" strike="noStrike" dirty="0">
                <a:effectLst/>
                <a:latin typeface="-apple-system-font"/>
              </a:rPr>
            </a:br>
            <a:r>
              <a:rPr lang="en-US" b="0" i="0" u="none" strike="noStrike" dirty="0">
                <a:effectLst/>
                <a:latin typeface="-apple-system-font"/>
              </a:rPr>
              <a:t>    if I make my bed in </a:t>
            </a:r>
            <a:r>
              <a:rPr lang="en-US" b="0" i="0" u="none" strike="noStrike" dirty="0" err="1">
                <a:effectLst/>
                <a:latin typeface="-apple-system-font"/>
              </a:rPr>
              <a:t>Sheol</a:t>
            </a:r>
            <a:r>
              <a:rPr lang="en-US" b="0" i="0" u="none" strike="noStrike" dirty="0">
                <a:effectLst/>
                <a:latin typeface="-apple-system-font"/>
              </a:rPr>
              <a:t>, you are there.</a:t>
            </a:r>
            <a:br>
              <a:rPr lang="en-US" b="0" i="0" u="none" strike="noStrike" dirty="0">
                <a:effectLst/>
                <a:latin typeface="-apple-system-font"/>
              </a:rPr>
            </a:br>
            <a:r>
              <a:rPr lang="en-US" b="0" i="0" u="none" strike="noStrike" baseline="30000" dirty="0">
                <a:effectLst/>
                <a:latin typeface="-apple-system-font"/>
              </a:rPr>
              <a:t>9 </a:t>
            </a:r>
            <a:r>
              <a:rPr lang="en-US" b="0" i="0" u="none" strike="noStrike" dirty="0">
                <a:effectLst/>
                <a:latin typeface="-apple-system-font"/>
              </a:rPr>
              <a:t>If I take the wings of the morning</a:t>
            </a:r>
            <a:br>
              <a:rPr lang="en-US" b="0" i="0" u="none" strike="noStrike" dirty="0">
                <a:effectLst/>
                <a:latin typeface="-apple-system-font"/>
              </a:rPr>
            </a:br>
            <a:r>
              <a:rPr lang="en-US" b="0" i="0" u="none" strike="noStrike" dirty="0">
                <a:effectLst/>
                <a:latin typeface="-apple-system-font"/>
              </a:rPr>
              <a:t>    and settle at the farthest limits of the sea,</a:t>
            </a:r>
            <a:br>
              <a:rPr lang="en-US" b="0" i="0" u="none" strike="noStrike" dirty="0">
                <a:effectLst/>
                <a:latin typeface="-apple-system-font"/>
              </a:rPr>
            </a:br>
            <a:r>
              <a:rPr lang="en-US" b="0" i="0" u="none" strike="noStrike" baseline="30000" dirty="0">
                <a:effectLst/>
                <a:latin typeface="-apple-system-font"/>
              </a:rPr>
              <a:t>10 </a:t>
            </a:r>
            <a:r>
              <a:rPr lang="en-US" b="0" i="0" u="none" strike="noStrike" dirty="0">
                <a:effectLst/>
                <a:latin typeface="-apple-system-font"/>
              </a:rPr>
              <a:t>even there your hand shall lead me,</a:t>
            </a:r>
            <a:br>
              <a:rPr lang="en-US" b="0" i="0" u="none" strike="noStrike" dirty="0">
                <a:effectLst/>
                <a:latin typeface="-apple-system-font"/>
              </a:rPr>
            </a:br>
            <a:r>
              <a:rPr lang="en-US" b="0" i="0" u="none" strike="noStrike" dirty="0">
                <a:effectLst/>
                <a:latin typeface="-apple-system-font"/>
              </a:rPr>
              <a:t>    and your right hand shall hold me fast.</a:t>
            </a:r>
            <a:br>
              <a:rPr lang="en-US" b="0" i="0" u="none" strike="noStrike" dirty="0">
                <a:effectLst/>
                <a:latin typeface="-apple-system-font"/>
              </a:rPr>
            </a:br>
            <a:endParaRPr lang="en-US" b="0" i="0" u="none" strike="noStrike" dirty="0">
              <a:effectLst/>
              <a:latin typeface="-apple-system-font"/>
            </a:endParaRPr>
          </a:p>
          <a:p>
            <a:pPr marL="7938" indent="0" algn="l">
              <a:spcBef>
                <a:spcPts val="0"/>
              </a:spcBef>
              <a:buNone/>
            </a:pPr>
            <a:endParaRPr lang="en-US" baseline="30000" dirty="0">
              <a:latin typeface="-apple-system-font"/>
            </a:endParaRPr>
          </a:p>
          <a:p>
            <a:pPr marL="7938" indent="0" algn="l">
              <a:spcBef>
                <a:spcPts val="0"/>
              </a:spcBef>
              <a:buNone/>
            </a:pPr>
            <a:r>
              <a:rPr lang="en-US" b="0" i="0" u="none" strike="noStrike" baseline="30000" dirty="0">
                <a:effectLst/>
                <a:latin typeface="-apple-system-font"/>
              </a:rPr>
              <a:t>11 </a:t>
            </a:r>
            <a:r>
              <a:rPr lang="en-US" b="0" i="0" u="none" strike="noStrike" dirty="0">
                <a:effectLst/>
                <a:latin typeface="-apple-system-font"/>
              </a:rPr>
              <a:t>If I say, “Surely the darkness shall cover me,</a:t>
            </a:r>
            <a:br>
              <a:rPr lang="en-US" b="0" i="0" u="none" strike="noStrike" dirty="0">
                <a:effectLst/>
                <a:latin typeface="-apple-system-font"/>
              </a:rPr>
            </a:br>
            <a:r>
              <a:rPr lang="en-US" b="0" i="0" u="none" strike="noStrike" dirty="0">
                <a:effectLst/>
                <a:latin typeface="-apple-system-font"/>
              </a:rPr>
              <a:t>    and the light around me become night,”</a:t>
            </a:r>
            <a:br>
              <a:rPr lang="en-US" b="0" i="0" u="none" strike="noStrike" dirty="0">
                <a:effectLst/>
                <a:latin typeface="-apple-system-font"/>
              </a:rPr>
            </a:br>
            <a:r>
              <a:rPr lang="en-US" b="0" i="0" u="none" strike="noStrike" baseline="30000" dirty="0">
                <a:effectLst/>
                <a:latin typeface="-apple-system-font"/>
              </a:rPr>
              <a:t>12 </a:t>
            </a:r>
            <a:r>
              <a:rPr lang="en-US" b="0" i="0" u="none" strike="noStrike" dirty="0">
                <a:effectLst/>
                <a:latin typeface="-apple-system-font"/>
              </a:rPr>
              <a:t>even the darkness is not dark to you;</a:t>
            </a:r>
            <a:br>
              <a:rPr lang="en-US" b="0" i="0" u="none" strike="noStrike" dirty="0">
                <a:effectLst/>
                <a:latin typeface="-apple-system-font"/>
              </a:rPr>
            </a:br>
            <a:r>
              <a:rPr lang="en-US" b="0" i="0" u="none" strike="noStrike" dirty="0">
                <a:effectLst/>
                <a:latin typeface="-apple-system-font"/>
              </a:rPr>
              <a:t>    the night is as bright as the day,</a:t>
            </a:r>
            <a:br>
              <a:rPr lang="en-US" b="0" i="0" u="none" strike="noStrike" dirty="0">
                <a:effectLst/>
                <a:latin typeface="-apple-system-font"/>
              </a:rPr>
            </a:br>
            <a:r>
              <a:rPr lang="en-US" b="0" i="0" u="none" strike="noStrike" dirty="0">
                <a:effectLst/>
                <a:latin typeface="-apple-system-font"/>
              </a:rPr>
              <a:t>    for darkness is as light to you. </a:t>
            </a:r>
          </a:p>
          <a:p>
            <a:pPr marL="7938" indent="0" algn="l">
              <a:spcBef>
                <a:spcPts val="0"/>
              </a:spcBef>
              <a:buNone/>
            </a:pPr>
            <a:r>
              <a:rPr lang="en-US" b="0" i="0" u="none" strike="noStrike" baseline="30000" dirty="0">
                <a:effectLst/>
                <a:latin typeface="-apple-system-font"/>
              </a:rPr>
              <a:t>13 </a:t>
            </a:r>
            <a:r>
              <a:rPr lang="en-US" b="0" i="0" u="none" strike="noStrike" dirty="0">
                <a:effectLst/>
                <a:latin typeface="-apple-system-font"/>
              </a:rPr>
              <a:t>For it was you who formed my inward parts;</a:t>
            </a:r>
            <a:br>
              <a:rPr lang="en-US" b="0" i="0" u="none" strike="noStrike" dirty="0">
                <a:effectLst/>
                <a:latin typeface="-apple-system-font"/>
              </a:rPr>
            </a:br>
            <a:r>
              <a:rPr lang="en-US" b="0" i="0" u="none" strike="noStrike" dirty="0">
                <a:effectLst/>
                <a:latin typeface="-apple-system-font"/>
              </a:rPr>
              <a:t>    you knit me together in my mother’s womb.</a:t>
            </a:r>
            <a:br>
              <a:rPr lang="en-US" b="0" i="0" u="none" strike="noStrike" dirty="0">
                <a:effectLst/>
                <a:latin typeface="-apple-system-font"/>
              </a:rPr>
            </a:br>
            <a:r>
              <a:rPr lang="en-US" b="0" i="0" u="none" strike="noStrike" baseline="30000" dirty="0">
                <a:effectLst/>
                <a:latin typeface="-apple-system-font"/>
              </a:rPr>
              <a:t>14 </a:t>
            </a:r>
            <a:r>
              <a:rPr lang="en-US" b="0" i="0" u="none" strike="noStrike" dirty="0">
                <a:effectLst/>
                <a:latin typeface="-apple-system-font"/>
              </a:rPr>
              <a:t>I praise you, for I am fearfully and wonderfully made.</a:t>
            </a:r>
            <a:br>
              <a:rPr lang="en-US" b="0" i="0" u="none" strike="noStrike" dirty="0">
                <a:effectLst/>
                <a:latin typeface="-apple-system-font"/>
              </a:rPr>
            </a:br>
            <a:r>
              <a:rPr lang="en-US" b="0" i="0" u="none" strike="noStrike" dirty="0">
                <a:effectLst/>
                <a:latin typeface="-apple-system-font"/>
              </a:rPr>
              <a:t>    Wonderful are your works; that I know very well.</a:t>
            </a:r>
            <a:br>
              <a:rPr lang="en-US" b="0" i="0" u="none" strike="noStrike" dirty="0">
                <a:effectLst/>
                <a:latin typeface="-apple-system-font"/>
              </a:rPr>
            </a:br>
            <a:r>
              <a:rPr lang="en-US" b="0" i="0" u="none" strike="noStrike" baseline="30000" dirty="0">
                <a:effectLst/>
                <a:latin typeface="-apple-system-font"/>
              </a:rPr>
              <a:t>15 </a:t>
            </a:r>
            <a:r>
              <a:rPr lang="en-US" b="0" i="0" u="none" strike="noStrike" dirty="0">
                <a:effectLst/>
                <a:latin typeface="-apple-system-font"/>
              </a:rPr>
              <a:t>    My frame was not hidden from you,</a:t>
            </a:r>
            <a:br>
              <a:rPr lang="en-US" b="0" i="0" u="none" strike="noStrike" dirty="0">
                <a:effectLst/>
                <a:latin typeface="-apple-system-font"/>
              </a:rPr>
            </a:br>
            <a:r>
              <a:rPr lang="en-US" b="0" i="0" u="none" strike="noStrike" dirty="0">
                <a:effectLst/>
                <a:latin typeface="-apple-system-font"/>
              </a:rPr>
              <a:t>when I was being made in secret,</a:t>
            </a:r>
            <a:br>
              <a:rPr lang="en-US" b="0" i="0" u="none" strike="noStrike" dirty="0">
                <a:effectLst/>
                <a:latin typeface="-apple-system-font"/>
              </a:rPr>
            </a:br>
            <a:r>
              <a:rPr lang="en-US" b="0" i="0" u="none" strike="noStrike" dirty="0">
                <a:effectLst/>
                <a:latin typeface="-apple-system-font"/>
              </a:rPr>
              <a:t>    intricately woven in the depths of the earth.</a:t>
            </a:r>
            <a:br>
              <a:rPr lang="en-US" b="0" i="0" u="none" strike="noStrike" dirty="0">
                <a:effectLst/>
                <a:latin typeface="-apple-system-font"/>
              </a:rPr>
            </a:br>
            <a:r>
              <a:rPr lang="en-US" b="0" i="0" u="none" strike="noStrike" baseline="30000" dirty="0">
                <a:effectLst/>
                <a:latin typeface="-apple-system-font"/>
              </a:rPr>
              <a:t>16 </a:t>
            </a:r>
            <a:r>
              <a:rPr lang="en-US" b="0" i="0" u="none" strike="noStrike" dirty="0">
                <a:effectLst/>
                <a:latin typeface="-apple-system-font"/>
              </a:rPr>
              <a:t>Your eyes beheld my unformed substance.</a:t>
            </a:r>
            <a:br>
              <a:rPr lang="en-US" b="0" i="0" u="none" strike="noStrike" dirty="0">
                <a:effectLst/>
                <a:latin typeface="-apple-system-font"/>
              </a:rPr>
            </a:br>
            <a:r>
              <a:rPr lang="en-US" b="0" i="0" u="none" strike="noStrike" dirty="0">
                <a:effectLst/>
                <a:latin typeface="-apple-system-font"/>
              </a:rPr>
              <a:t>In your book were written</a:t>
            </a:r>
            <a:br>
              <a:rPr lang="en-US" b="0" i="0" u="none" strike="noStrike" dirty="0">
                <a:effectLst/>
                <a:latin typeface="-apple-system-font"/>
              </a:rPr>
            </a:br>
            <a:r>
              <a:rPr lang="en-US" b="0" i="0" u="none" strike="noStrike" dirty="0">
                <a:effectLst/>
                <a:latin typeface="-apple-system-font"/>
              </a:rPr>
              <a:t>    all the days that were formed for me,</a:t>
            </a:r>
            <a:br>
              <a:rPr lang="en-US" b="0" i="0" u="none" strike="noStrike" dirty="0">
                <a:effectLst/>
                <a:latin typeface="-apple-system-font"/>
              </a:rPr>
            </a:br>
            <a:r>
              <a:rPr lang="en-US" b="0" i="0" u="none" strike="noStrike" dirty="0">
                <a:effectLst/>
                <a:latin typeface="-apple-system-font"/>
              </a:rPr>
              <a:t>    when none of them as yet existed.</a:t>
            </a:r>
            <a:br>
              <a:rPr lang="en-US" b="0" i="0" u="none" strike="noStrike" dirty="0">
                <a:effectLst/>
                <a:latin typeface="-apple-system-font"/>
              </a:rPr>
            </a:br>
            <a:r>
              <a:rPr lang="en-US" b="0" i="0" u="none" strike="noStrike" baseline="30000" dirty="0">
                <a:effectLst/>
                <a:latin typeface="-apple-system-font"/>
              </a:rPr>
              <a:t>17 </a:t>
            </a:r>
            <a:r>
              <a:rPr lang="en-US" b="0" i="0" u="none" strike="noStrike" dirty="0">
                <a:effectLst/>
                <a:latin typeface="-apple-system-font"/>
              </a:rPr>
              <a:t>How weighty to me are your thoughts, O God!</a:t>
            </a:r>
            <a:br>
              <a:rPr lang="en-US" b="0" i="0" u="none" strike="noStrike" dirty="0">
                <a:effectLst/>
                <a:latin typeface="-apple-system-font"/>
              </a:rPr>
            </a:br>
            <a:r>
              <a:rPr lang="en-US" b="0" i="0" u="none" strike="noStrike" dirty="0">
                <a:effectLst/>
                <a:latin typeface="-apple-system-font"/>
              </a:rPr>
              <a:t>    How vast is the sum of them!</a:t>
            </a:r>
            <a:br>
              <a:rPr lang="en-US" b="0" i="0" u="none" strike="noStrike" dirty="0">
                <a:effectLst/>
                <a:latin typeface="-apple-system-font"/>
              </a:rPr>
            </a:br>
            <a:r>
              <a:rPr lang="en-US" b="0" i="0" u="none" strike="noStrike" baseline="30000" dirty="0">
                <a:effectLst/>
                <a:latin typeface="-apple-system-font"/>
              </a:rPr>
              <a:t>18 </a:t>
            </a:r>
            <a:r>
              <a:rPr lang="en-US" b="0" i="0" u="none" strike="noStrike" dirty="0">
                <a:effectLst/>
                <a:latin typeface="-apple-system-font"/>
              </a:rPr>
              <a:t>I try to count them—they are more than the sand;</a:t>
            </a:r>
            <a:br>
              <a:rPr lang="en-US" b="0" i="0" u="none" strike="noStrike" dirty="0">
                <a:effectLst/>
                <a:latin typeface="-apple-system-font"/>
              </a:rPr>
            </a:br>
            <a:r>
              <a:rPr lang="en-US" b="0" i="0" u="none" strike="noStrike" dirty="0">
                <a:effectLst/>
                <a:latin typeface="-apple-system-font"/>
              </a:rPr>
              <a:t>    I come to the end</a:t>
            </a:r>
            <a:r>
              <a:rPr lang="en-US" b="0" i="0" u="none" strike="noStrike" baseline="30000" dirty="0">
                <a:effectLst/>
                <a:latin typeface="-apple-system-font"/>
              </a:rPr>
              <a:t>[a]</a:t>
            </a:r>
            <a:r>
              <a:rPr lang="en-US" b="0" i="0" u="none" strike="noStrike" dirty="0">
                <a:effectLst/>
                <a:latin typeface="-apple-system-font"/>
              </a:rPr>
              <a:t>—I am still with you.</a:t>
            </a:r>
          </a:p>
        </p:txBody>
      </p:sp>
      <p:sp>
        <p:nvSpPr>
          <p:cNvPr id="6" name="TextBox 5">
            <a:extLst>
              <a:ext uri="{FF2B5EF4-FFF2-40B4-BE49-F238E27FC236}">
                <a16:creationId xmlns:a16="http://schemas.microsoft.com/office/drawing/2014/main" id="{B9D868C8-2495-2064-E2EE-8DCA2064E5E3}"/>
              </a:ext>
            </a:extLst>
          </p:cNvPr>
          <p:cNvSpPr txBox="1"/>
          <p:nvPr/>
        </p:nvSpPr>
        <p:spPr>
          <a:xfrm>
            <a:off x="55002" y="6454476"/>
            <a:ext cx="6459238"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692542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3" name="Picture 4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5" name="Oval 4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7" name="Picture 4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9" name="Picture 4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5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descr="A waterfall surrounded by rocks and bushes&#10;&#10;Description automatically generated">
            <a:extLst>
              <a:ext uri="{FF2B5EF4-FFF2-40B4-BE49-F238E27FC236}">
                <a16:creationId xmlns:a16="http://schemas.microsoft.com/office/drawing/2014/main" id="{003B4417-2FFF-3749-F0CA-69FCD7FECDB0}"/>
              </a:ext>
            </a:extLst>
          </p:cNvPr>
          <p:cNvPicPr>
            <a:picLocks noChangeAspect="1"/>
          </p:cNvPicPr>
          <p:nvPr/>
        </p:nvPicPr>
        <p:blipFill rotWithShape="1">
          <a:blip r:embed="rId8">
            <a:duotone>
              <a:prstClr val="black"/>
              <a:schemeClr val="accent5">
                <a:tint val="45000"/>
                <a:satMod val="400000"/>
              </a:schemeClr>
            </a:duotone>
            <a:alphaModFix amt="1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C281DFF-A34F-FB5C-9A36-CB25AB1EBC3C}"/>
              </a:ext>
            </a:extLst>
          </p:cNvPr>
          <p:cNvSpPr>
            <a:spLocks noGrp="1"/>
          </p:cNvSpPr>
          <p:nvPr>
            <p:ph type="ctrTitle"/>
          </p:nvPr>
        </p:nvSpPr>
        <p:spPr>
          <a:xfrm>
            <a:off x="539503" y="178503"/>
            <a:ext cx="9404723" cy="1059993"/>
          </a:xfrm>
        </p:spPr>
        <p:txBody>
          <a:bodyPr vert="horz" lIns="91440" tIns="45720" rIns="91440" bIns="45720" rtlCol="0" anchor="t">
            <a:normAutofit/>
          </a:bodyPr>
          <a:lstStyle/>
          <a:p>
            <a:r>
              <a:rPr lang="en-US" sz="4200" dirty="0"/>
              <a:t>First, Catholic Sexual Morality</a:t>
            </a:r>
          </a:p>
        </p:txBody>
      </p:sp>
      <p:sp>
        <p:nvSpPr>
          <p:cNvPr id="53" name="Rectangle 52">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 Box 75">
            <a:extLst>
              <a:ext uri="{FF2B5EF4-FFF2-40B4-BE49-F238E27FC236}">
                <a16:creationId xmlns:a16="http://schemas.microsoft.com/office/drawing/2014/main" id="{BD238398-8E3F-9530-5FE8-C29E88A4141F}"/>
              </a:ext>
            </a:extLst>
          </p:cNvPr>
          <p:cNvSpPr txBox="1"/>
          <p:nvPr/>
        </p:nvSpPr>
        <p:spPr>
          <a:xfrm>
            <a:off x="393040" y="7414591"/>
            <a:ext cx="11035372" cy="46137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en-US" dirty="0">
                <a:solidFill>
                  <a:schemeClr val="bg1"/>
                </a:solidFill>
                <a:latin typeface="Verdana" panose="020B0604030504040204" pitchFamily="34" charset="0"/>
              </a:rPr>
              <a:t>Mortal Sin</a:t>
            </a:r>
            <a:r>
              <a:rPr lang="en-US" sz="1400" dirty="0">
                <a:solidFill>
                  <a:schemeClr val="bg1"/>
                </a:solidFill>
                <a:latin typeface="Verdana" panose="020B0604030504040204" pitchFamily="34" charset="0"/>
              </a:rPr>
              <a:t>: gravely disordered act + knowingly done + freely done (CCC 1857-60) </a:t>
            </a:r>
          </a:p>
          <a:p>
            <a:pPr algn="l"/>
            <a:r>
              <a:rPr lang="en-US" sz="1400" dirty="0">
                <a:solidFill>
                  <a:schemeClr val="bg1"/>
                </a:solidFill>
                <a:latin typeface="Verdana" panose="020B0604030504040204" pitchFamily="34" charset="0"/>
                <a:sym typeface="Wingdings" pitchFamily="2" charset="2"/>
              </a:rPr>
              <a:t>			 without repentance and God’s forgiveness, excludes you from God’s Kingdom and causes eternal 				    death of Hell (1861)</a:t>
            </a:r>
          </a:p>
          <a:p>
            <a:pPr algn="l"/>
            <a:endParaRPr lang="en-US" sz="600" dirty="0">
              <a:solidFill>
                <a:schemeClr val="bg1"/>
              </a:solidFill>
              <a:latin typeface="Verdana" panose="020B0604030504040204" pitchFamily="34" charset="0"/>
              <a:sym typeface="Wingdings" pitchFamily="2" charset="2"/>
            </a:endParaRPr>
          </a:p>
          <a:p>
            <a:pPr algn="l"/>
            <a:r>
              <a:rPr lang="en-US" dirty="0">
                <a:solidFill>
                  <a:schemeClr val="bg1"/>
                </a:solidFill>
                <a:latin typeface="Verdana" panose="020B0604030504040204" pitchFamily="34" charset="0"/>
                <a:sym typeface="Wingdings" pitchFamily="2" charset="2"/>
              </a:rPr>
              <a:t>Venial Sin</a:t>
            </a:r>
            <a:r>
              <a:rPr lang="en-US" sz="1400" dirty="0">
                <a:solidFill>
                  <a:schemeClr val="bg1"/>
                </a:solidFill>
                <a:latin typeface="Verdana" panose="020B0604030504040204" pitchFamily="34" charset="0"/>
                <a:sym typeface="Wingdings" pitchFamily="2" charset="2"/>
              </a:rPr>
              <a:t>: a disordered act that lacks either gravity, knowledge or freedom (CCC 1862)</a:t>
            </a:r>
            <a:endParaRPr lang="en-US" sz="1400" i="0" u="none" strike="noStrike" dirty="0">
              <a:solidFill>
                <a:schemeClr val="bg1"/>
              </a:solidFill>
              <a:effectLst/>
              <a:latin typeface="Verdana" panose="020B0604030504040204" pitchFamily="34" charset="0"/>
            </a:endParaRPr>
          </a:p>
          <a:p>
            <a:pPr algn="l"/>
            <a:endParaRPr lang="en-US" sz="1400" i="0" u="none" strike="noStrike" dirty="0">
              <a:solidFill>
                <a:schemeClr val="bg1"/>
              </a:solidFill>
              <a:effectLst/>
              <a:latin typeface="Verdana" panose="020B0604030504040204" pitchFamily="34" charset="0"/>
            </a:endParaRPr>
          </a:p>
          <a:p>
            <a:pPr algn="l"/>
            <a:r>
              <a:rPr lang="en-US" i="0" strike="noStrike" dirty="0">
                <a:solidFill>
                  <a:schemeClr val="bg1"/>
                </a:solidFill>
                <a:effectLst/>
                <a:latin typeface="Verdana" panose="020B0604030504040204" pitchFamily="34" charset="0"/>
              </a:rPr>
              <a:t>Mortal Sexual Sins </a:t>
            </a:r>
            <a:r>
              <a:rPr lang="en-US" sz="1400" i="0" strike="noStrike" dirty="0">
                <a:solidFill>
                  <a:schemeClr val="bg1"/>
                </a:solidFill>
                <a:effectLst/>
                <a:latin typeface="Verdana" panose="020B0604030504040204" pitchFamily="34" charset="0"/>
              </a:rPr>
              <a:t>(if done knowingly and freely) </a:t>
            </a:r>
          </a:p>
          <a:p>
            <a:pPr marL="1319213" indent="-1319213"/>
            <a:r>
              <a:rPr lang="en-US" sz="1400" i="1" u="none" strike="noStrike" dirty="0">
                <a:solidFill>
                  <a:schemeClr val="bg1"/>
                </a:solidFill>
                <a:effectLst/>
                <a:latin typeface="Verdana" panose="020B0604030504040204" pitchFamily="34" charset="0"/>
              </a:rPr>
              <a:t>Fornication:</a:t>
            </a:r>
            <a:r>
              <a:rPr lang="en-US" sz="1400" b="1" i="1" u="none" strike="noStrike" dirty="0">
                <a:solidFill>
                  <a:schemeClr val="bg1"/>
                </a:solidFill>
                <a:effectLst/>
                <a:latin typeface="Verdana" panose="020B0604030504040204" pitchFamily="34" charset="0"/>
              </a:rPr>
              <a:t> 	</a:t>
            </a:r>
            <a:r>
              <a:rPr lang="en-US" sz="1400" i="0" u="none" strike="noStrike" dirty="0">
                <a:solidFill>
                  <a:schemeClr val="bg1"/>
                </a:solidFill>
                <a:effectLst/>
                <a:latin typeface="Verdana" panose="020B0604030504040204" pitchFamily="34" charset="0"/>
              </a:rPr>
              <a:t>carnal union between an unmarried man and an unmarried woman. </a:t>
            </a:r>
            <a:r>
              <a:rPr lang="en-US" sz="1400" dirty="0">
                <a:solidFill>
                  <a:schemeClr val="bg1"/>
                </a:solidFill>
                <a:latin typeface="Verdana" panose="020B0604030504040204" pitchFamily="34" charset="0"/>
              </a:rPr>
              <a:t>2353 </a:t>
            </a:r>
            <a:endParaRPr lang="en-US" sz="1400" i="0" u="none" strike="noStrike" dirty="0">
              <a:solidFill>
                <a:schemeClr val="bg1"/>
              </a:solidFill>
              <a:effectLst/>
              <a:latin typeface="Verdana" panose="020B0604030504040204" pitchFamily="34" charset="0"/>
            </a:endParaRPr>
          </a:p>
          <a:p>
            <a:pPr marL="1319213" indent="-1319213"/>
            <a:r>
              <a:rPr lang="en-US" sz="1400" i="1" u="none" strike="noStrike" dirty="0">
                <a:solidFill>
                  <a:schemeClr val="bg1"/>
                </a:solidFill>
                <a:effectLst/>
                <a:latin typeface="Verdana" panose="020B0604030504040204" pitchFamily="34" charset="0"/>
              </a:rPr>
              <a:t>Masturbation:</a:t>
            </a:r>
            <a:r>
              <a:rPr lang="en-US" sz="1400" b="1" i="1" u="none" strike="noStrike" dirty="0">
                <a:solidFill>
                  <a:schemeClr val="bg1"/>
                </a:solidFill>
                <a:effectLst/>
                <a:latin typeface="Verdana" panose="020B0604030504040204" pitchFamily="34" charset="0"/>
              </a:rPr>
              <a:t> </a:t>
            </a:r>
            <a:r>
              <a:rPr lang="en-US" sz="1400" i="0" u="none" strike="noStrike" dirty="0">
                <a:solidFill>
                  <a:schemeClr val="bg1"/>
                </a:solidFill>
                <a:effectLst/>
                <a:latin typeface="Verdana" panose="020B0604030504040204" pitchFamily="34" charset="0"/>
              </a:rPr>
              <a:t>the deliberate stimulation of the genital organs in order to derive sexual pleasure. … masturbation is an intrinsically and gravely disordered action."</a:t>
            </a:r>
            <a:r>
              <a:rPr lang="en-US" sz="1400" i="0" u="none" strike="noStrike" baseline="30000" dirty="0">
                <a:solidFill>
                  <a:schemeClr val="bg1"/>
                </a:solidFill>
                <a:effectLst/>
                <a:latin typeface="Verdana" panose="020B0604030504040204" pitchFamily="34" charset="0"/>
              </a:rPr>
              <a:t>138</a:t>
            </a:r>
            <a:r>
              <a:rPr lang="en-US" sz="1400" i="0" u="none" strike="noStrike" dirty="0">
                <a:solidFill>
                  <a:schemeClr val="bg1"/>
                </a:solidFill>
                <a:effectLst/>
                <a:latin typeface="Verdana" panose="020B0604030504040204" pitchFamily="34" charset="0"/>
              </a:rPr>
              <a:t> "The deliberate use of the sexual faculty, for whatever reason, outside of marriage is essentially contrary to its purpose." </a:t>
            </a:r>
            <a:r>
              <a:rPr lang="en-US" sz="1400" dirty="0">
                <a:solidFill>
                  <a:schemeClr val="bg1"/>
                </a:solidFill>
                <a:latin typeface="Verdana" panose="020B0604030504040204" pitchFamily="34" charset="0"/>
              </a:rPr>
              <a:t>2352</a:t>
            </a:r>
            <a:endParaRPr lang="en-US" sz="1400" i="0" u="none" strike="noStrike" dirty="0">
              <a:solidFill>
                <a:schemeClr val="bg1"/>
              </a:solidFill>
              <a:effectLst/>
              <a:latin typeface="Verdana" panose="020B0604030504040204" pitchFamily="34" charset="0"/>
            </a:endParaRPr>
          </a:p>
          <a:p>
            <a:pPr marL="1319213" indent="-1319213"/>
            <a:r>
              <a:rPr lang="en-US" sz="1400" i="1" u="none" strike="noStrike" dirty="0">
                <a:solidFill>
                  <a:schemeClr val="bg1"/>
                </a:solidFill>
                <a:effectLst/>
                <a:latin typeface="Verdana" panose="020B0604030504040204" pitchFamily="34" charset="0"/>
              </a:rPr>
              <a:t>Pornography: </a:t>
            </a:r>
            <a:r>
              <a:rPr lang="en-US" sz="1400" i="0" u="none" strike="noStrike" dirty="0">
                <a:solidFill>
                  <a:schemeClr val="bg1"/>
                </a:solidFill>
                <a:effectLst/>
                <a:latin typeface="Verdana" panose="020B0604030504040204" pitchFamily="34" charset="0"/>
              </a:rPr>
              <a:t>consists in removing real or simulated sexual acts from the intimacy of the partners, in order to display them deliberately to third parties. … It is a grave offense.</a:t>
            </a:r>
            <a:r>
              <a:rPr lang="en-US" sz="1400" dirty="0">
                <a:solidFill>
                  <a:schemeClr val="bg1"/>
                </a:solidFill>
                <a:latin typeface="Verdana" panose="020B0604030504040204" pitchFamily="34" charset="0"/>
              </a:rPr>
              <a:t> 2354</a:t>
            </a:r>
            <a:endParaRPr lang="en-US" sz="1400" i="0" u="none" strike="noStrike" dirty="0">
              <a:solidFill>
                <a:schemeClr val="bg1"/>
              </a:solidFill>
              <a:effectLst/>
              <a:latin typeface="Verdana" panose="020B0604030504040204" pitchFamily="34" charset="0"/>
            </a:endParaRPr>
          </a:p>
          <a:p>
            <a:pPr marL="1319213" indent="-1319213"/>
            <a:r>
              <a:rPr lang="en-US" sz="1400" i="1" u="none" strike="noStrike" dirty="0">
                <a:solidFill>
                  <a:schemeClr val="bg1"/>
                </a:solidFill>
                <a:effectLst/>
                <a:latin typeface="Verdana" panose="020B0604030504040204" pitchFamily="34" charset="0"/>
              </a:rPr>
              <a:t>Homosexual Acts: </a:t>
            </a:r>
            <a:r>
              <a:rPr lang="en-US" sz="1400" i="0" u="none" strike="noStrike" dirty="0">
                <a:solidFill>
                  <a:schemeClr val="bg1"/>
                </a:solidFill>
                <a:effectLst/>
                <a:latin typeface="Verdana" panose="020B0604030504040204" pitchFamily="34" charset="0"/>
              </a:rPr>
              <a:t>refers to relations between men or between women who experience an exclusive or predominant sexual attraction toward persons of the same sex. … "homosexual acts are intrinsically disordered."</a:t>
            </a:r>
            <a:r>
              <a:rPr lang="en-US" sz="1400" i="0" u="none" strike="noStrike" baseline="30000" dirty="0">
                <a:solidFill>
                  <a:schemeClr val="bg1"/>
                </a:solidFill>
                <a:effectLst/>
                <a:latin typeface="Verdana" panose="020B0604030504040204" pitchFamily="34" charset="0"/>
              </a:rPr>
              <a:t>142</a:t>
            </a:r>
            <a:r>
              <a:rPr lang="en-US" sz="1400" i="0" u="none" strike="noStrike" dirty="0">
                <a:solidFill>
                  <a:schemeClr val="bg1"/>
                </a:solidFill>
                <a:effectLst/>
                <a:latin typeface="Verdana" panose="020B0604030504040204" pitchFamily="34" charset="0"/>
              </a:rPr>
              <a:t> </a:t>
            </a:r>
            <a:r>
              <a:rPr lang="en-US" sz="1400" dirty="0">
                <a:solidFill>
                  <a:schemeClr val="bg1"/>
                </a:solidFill>
                <a:latin typeface="Verdana" panose="020B0604030504040204" pitchFamily="34" charset="0"/>
              </a:rPr>
              <a:t>2357</a:t>
            </a:r>
            <a:endParaRPr lang="en-US" sz="1400" i="0" u="none" strike="noStrike" dirty="0">
              <a:solidFill>
                <a:schemeClr val="bg1"/>
              </a:solidFill>
              <a:effectLst/>
              <a:latin typeface="Verdana" panose="020B0604030504040204" pitchFamily="34" charset="0"/>
            </a:endParaRPr>
          </a:p>
          <a:p>
            <a:pPr marL="1319213" indent="-1319213"/>
            <a:endParaRPr lang="en-US" sz="1400" b="1" i="1" dirty="0">
              <a:solidFill>
                <a:schemeClr val="bg1"/>
              </a:solidFill>
              <a:latin typeface="Verdana" panose="020B0604030504040204" pitchFamily="34" charset="0"/>
            </a:endParaRPr>
          </a:p>
          <a:p>
            <a:pPr marL="1319213" indent="-1319213"/>
            <a:r>
              <a:rPr lang="en-US" i="0" u="none" strike="noStrike" dirty="0">
                <a:solidFill>
                  <a:schemeClr val="bg1"/>
                </a:solidFill>
                <a:effectLst/>
                <a:latin typeface="Verdana" panose="020B0604030504040204" pitchFamily="34" charset="0"/>
              </a:rPr>
              <a:t>Venial Sexual Sins </a:t>
            </a:r>
            <a:r>
              <a:rPr lang="en-US" sz="1400" i="0" u="none" strike="noStrike" dirty="0">
                <a:solidFill>
                  <a:schemeClr val="bg1"/>
                </a:solidFill>
                <a:effectLst/>
                <a:latin typeface="Verdana" panose="020B0604030504040204" pitchFamily="34" charset="0"/>
              </a:rPr>
              <a:t>(if done knowingly and freely) </a:t>
            </a:r>
            <a:endParaRPr lang="en-US" sz="1400" b="1" i="1" dirty="0">
              <a:solidFill>
                <a:schemeClr val="bg1"/>
              </a:solidFill>
              <a:latin typeface="Verdana" panose="020B0604030504040204" pitchFamily="34" charset="0"/>
            </a:endParaRPr>
          </a:p>
          <a:p>
            <a:pPr marL="1319213" indent="-1319213"/>
            <a:r>
              <a:rPr lang="en-US" sz="1400" i="1" dirty="0">
                <a:solidFill>
                  <a:schemeClr val="bg1"/>
                </a:solidFill>
                <a:latin typeface="Verdana" panose="020B0604030504040204" pitchFamily="34" charset="0"/>
              </a:rPr>
              <a:t>Lust: 	</a:t>
            </a:r>
            <a:r>
              <a:rPr lang="en-US" sz="1400" dirty="0">
                <a:solidFill>
                  <a:schemeClr val="bg1"/>
                </a:solidFill>
                <a:latin typeface="Verdana" panose="020B0604030504040204" pitchFamily="34" charset="0"/>
              </a:rPr>
              <a:t>disordered desire for or inordinate enjoyment of sexual pleasure. Sexual pleasure is morally disordered when sought for itself, isolated from its procreative and unitive purposes. 2351 </a:t>
            </a:r>
          </a:p>
          <a:p>
            <a:endParaRPr lang="en-US" sz="1400" dirty="0">
              <a:solidFill>
                <a:srgbClr val="000000"/>
              </a:solidFill>
              <a:latin typeface="system-ui"/>
            </a:endParaRPr>
          </a:p>
          <a:p>
            <a:endParaRPr lang="en-US" sz="1400" dirty="0"/>
          </a:p>
          <a:p>
            <a:pPr marL="0" marR="0" indent="114300">
              <a:spcBef>
                <a:spcPts val="0"/>
              </a:spcBef>
              <a:spcAft>
                <a:spcPts val="0"/>
              </a:spcAft>
            </a:pPr>
            <a:endParaRPr lang="en-US" sz="12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chemeClr val="bg1"/>
                </a:solidFill>
                <a:effectLst/>
                <a:latin typeface="Times New Roman" panose="02020603050405020304" pitchFamily="18" charset="0"/>
                <a:ea typeface="Times New Roman" panose="02020603050405020304" pitchFamily="18" charset="0"/>
              </a:rPr>
              <a:t> </a:t>
            </a:r>
          </a:p>
        </p:txBody>
      </p:sp>
      <p:sp>
        <p:nvSpPr>
          <p:cNvPr id="7" name="TextBox 6">
            <a:extLst>
              <a:ext uri="{FF2B5EF4-FFF2-40B4-BE49-F238E27FC236}">
                <a16:creationId xmlns:a16="http://schemas.microsoft.com/office/drawing/2014/main" id="{18307CA5-E300-3721-9E8C-2A4874E3B0A8}"/>
              </a:ext>
            </a:extLst>
          </p:cNvPr>
          <p:cNvSpPr txBox="1"/>
          <p:nvPr/>
        </p:nvSpPr>
        <p:spPr>
          <a:xfrm>
            <a:off x="633585" y="1104177"/>
            <a:ext cx="10924829" cy="5632311"/>
          </a:xfrm>
          <a:prstGeom prst="rect">
            <a:avLst/>
          </a:prstGeom>
          <a:noFill/>
        </p:spPr>
        <p:txBody>
          <a:bodyPr wrap="square" rtlCol="0">
            <a:spAutoFit/>
          </a:bodyPr>
          <a:lstStyle/>
          <a:p>
            <a:pPr algn="l"/>
            <a:r>
              <a:rPr lang="en-US" dirty="0">
                <a:latin typeface="Verdana" panose="020B0604030504040204" pitchFamily="34" charset="0"/>
              </a:rPr>
              <a:t>Mortal Sin</a:t>
            </a:r>
            <a:r>
              <a:rPr lang="en-US" sz="1800" dirty="0">
                <a:latin typeface="Verdana" panose="020B0604030504040204" pitchFamily="34" charset="0"/>
              </a:rPr>
              <a:t>: </a:t>
            </a:r>
            <a:r>
              <a:rPr lang="en-US" sz="1600" dirty="0">
                <a:latin typeface="Verdana" panose="020B0604030504040204" pitchFamily="34" charset="0"/>
              </a:rPr>
              <a:t>gravely disordered act + knowingly done + freely done (CCC 1857-60) </a:t>
            </a:r>
          </a:p>
          <a:p>
            <a:pPr algn="l"/>
            <a:r>
              <a:rPr lang="en-US" sz="1600" dirty="0">
                <a:latin typeface="Verdana" panose="020B0604030504040204" pitchFamily="34" charset="0"/>
                <a:sym typeface="Wingdings" pitchFamily="2" charset="2"/>
              </a:rPr>
              <a:t>			 without repentance and God’s forgiveness, excludes you from God’s Kingdom 					    and causes eternal death of Hell (1861)</a:t>
            </a:r>
            <a:endParaRPr lang="en-US" sz="800" dirty="0">
              <a:latin typeface="Verdana" panose="020B0604030504040204" pitchFamily="34" charset="0"/>
              <a:sym typeface="Wingdings" pitchFamily="2" charset="2"/>
            </a:endParaRPr>
          </a:p>
          <a:p>
            <a:pPr algn="l"/>
            <a:r>
              <a:rPr lang="en-US" dirty="0">
                <a:latin typeface="Verdana" panose="020B0604030504040204" pitchFamily="34" charset="0"/>
                <a:sym typeface="Wingdings" pitchFamily="2" charset="2"/>
              </a:rPr>
              <a:t>Venial Sin</a:t>
            </a:r>
            <a:r>
              <a:rPr lang="en-US" sz="1800" dirty="0">
                <a:latin typeface="Verdana" panose="020B0604030504040204" pitchFamily="34" charset="0"/>
                <a:sym typeface="Wingdings" pitchFamily="2" charset="2"/>
              </a:rPr>
              <a:t>: </a:t>
            </a:r>
            <a:r>
              <a:rPr lang="en-US" sz="1600" dirty="0">
                <a:latin typeface="Verdana" panose="020B0604030504040204" pitchFamily="34" charset="0"/>
                <a:sym typeface="Wingdings" pitchFamily="2" charset="2"/>
              </a:rPr>
              <a:t>a disordered act that lacks either gravity, knowledge or freedom (CCC 1862)</a:t>
            </a:r>
            <a:endParaRPr lang="en-US" sz="1600" i="0" u="none" strike="noStrike" dirty="0">
              <a:effectLst/>
              <a:latin typeface="Verdana" panose="020B0604030504040204" pitchFamily="34" charset="0"/>
            </a:endParaRPr>
          </a:p>
          <a:p>
            <a:pPr algn="l"/>
            <a:endParaRPr lang="en-US" sz="1600" i="0" u="none" strike="noStrike" dirty="0">
              <a:effectLst/>
              <a:latin typeface="Verdana" panose="020B0604030504040204" pitchFamily="34" charset="0"/>
            </a:endParaRPr>
          </a:p>
          <a:p>
            <a:pPr algn="l"/>
            <a:r>
              <a:rPr lang="en-US" i="0" u="sng" strike="noStrike" dirty="0">
                <a:effectLst/>
                <a:latin typeface="Verdana" panose="020B0604030504040204" pitchFamily="34" charset="0"/>
              </a:rPr>
              <a:t>Mortal Sexual Sins </a:t>
            </a:r>
            <a:r>
              <a:rPr lang="en-US" sz="1600" i="0" u="sng" strike="noStrike" dirty="0">
                <a:effectLst/>
                <a:latin typeface="Verdana" panose="020B0604030504040204" pitchFamily="34" charset="0"/>
              </a:rPr>
              <a:t>(if done knowingly and freely) </a:t>
            </a:r>
          </a:p>
          <a:p>
            <a:pPr marL="1319213" indent="-1319213"/>
            <a:r>
              <a:rPr lang="en-US" sz="1600" i="1" u="none" strike="noStrike" dirty="0">
                <a:effectLst/>
                <a:latin typeface="Verdana" panose="020B0604030504040204" pitchFamily="34" charset="0"/>
              </a:rPr>
              <a:t>Fornication:</a:t>
            </a:r>
            <a:r>
              <a:rPr lang="en-US" sz="1600" b="1" i="1" u="none" strike="noStrike" dirty="0">
                <a:effectLst/>
                <a:latin typeface="Verdana" panose="020B0604030504040204" pitchFamily="34" charset="0"/>
              </a:rPr>
              <a:t> </a:t>
            </a:r>
            <a:r>
              <a:rPr lang="en-US" sz="1600" i="0" u="none" strike="noStrike" dirty="0">
                <a:effectLst/>
                <a:latin typeface="Verdana" panose="020B0604030504040204" pitchFamily="34" charset="0"/>
              </a:rPr>
              <a:t>carnal union between an unmarried man and an unmarried woman. </a:t>
            </a:r>
            <a:r>
              <a:rPr lang="en-US" sz="1600" dirty="0">
                <a:latin typeface="Verdana" panose="020B0604030504040204" pitchFamily="34" charset="0"/>
              </a:rPr>
              <a:t>2353 </a:t>
            </a:r>
            <a:endParaRPr lang="en-US" sz="1600" i="0" u="none" strike="noStrike" dirty="0">
              <a:effectLst/>
              <a:latin typeface="Verdana" panose="020B0604030504040204" pitchFamily="34" charset="0"/>
            </a:endParaRPr>
          </a:p>
          <a:p>
            <a:pPr marL="1319213" indent="-1319213"/>
            <a:r>
              <a:rPr lang="en-US" sz="1600" i="1" u="none" strike="noStrike" dirty="0">
                <a:effectLst/>
                <a:latin typeface="Verdana" panose="020B0604030504040204" pitchFamily="34" charset="0"/>
              </a:rPr>
              <a:t>Masturbation:</a:t>
            </a:r>
            <a:r>
              <a:rPr lang="en-US" sz="1600" b="1" i="1" u="none" strike="noStrike" dirty="0">
                <a:effectLst/>
                <a:latin typeface="Verdana" panose="020B0604030504040204" pitchFamily="34" charset="0"/>
              </a:rPr>
              <a:t> </a:t>
            </a:r>
            <a:r>
              <a:rPr lang="en-US" sz="1600" i="0" u="none" strike="noStrike" dirty="0">
                <a:effectLst/>
                <a:latin typeface="Verdana" panose="020B0604030504040204" pitchFamily="34" charset="0"/>
              </a:rPr>
              <a:t>the deliberate stimulation of the genital organs in order to derive sexual pleasure. … masturbation is an intrinsically and gravely disordered action."</a:t>
            </a:r>
            <a:r>
              <a:rPr lang="en-US" sz="1600" i="0" u="none" strike="noStrike" baseline="30000" dirty="0">
                <a:effectLst/>
                <a:latin typeface="Verdana" panose="020B0604030504040204" pitchFamily="34" charset="0"/>
              </a:rPr>
              <a:t>138</a:t>
            </a:r>
            <a:r>
              <a:rPr lang="en-US" sz="1600" i="0" u="none" strike="noStrike" dirty="0">
                <a:effectLst/>
                <a:latin typeface="Verdana" panose="020B0604030504040204" pitchFamily="34" charset="0"/>
              </a:rPr>
              <a:t> "The deliberate use of the sexual faculty, for whatever reason, outside of marriage is essentially contrary to its purpose." </a:t>
            </a:r>
            <a:r>
              <a:rPr lang="en-US" sz="1600" dirty="0">
                <a:latin typeface="Verdana" panose="020B0604030504040204" pitchFamily="34" charset="0"/>
              </a:rPr>
              <a:t>2352</a:t>
            </a:r>
            <a:endParaRPr lang="en-US" sz="1600" i="0" u="none" strike="noStrike" dirty="0">
              <a:effectLst/>
              <a:latin typeface="Verdana" panose="020B0604030504040204" pitchFamily="34" charset="0"/>
            </a:endParaRPr>
          </a:p>
          <a:p>
            <a:pPr marL="1319213" indent="-1319213"/>
            <a:r>
              <a:rPr lang="en-US" sz="1600" i="1" u="none" strike="noStrike" dirty="0">
                <a:effectLst/>
                <a:latin typeface="Verdana" panose="020B0604030504040204" pitchFamily="34" charset="0"/>
              </a:rPr>
              <a:t>Pornography: </a:t>
            </a:r>
            <a:r>
              <a:rPr lang="en-US" sz="1600" i="0" u="none" strike="noStrike" dirty="0">
                <a:effectLst/>
                <a:latin typeface="Verdana" panose="020B0604030504040204" pitchFamily="34" charset="0"/>
              </a:rPr>
              <a:t>consists in removing real or simulated sexual acts from the intimacy of the partners, in order to display them deliberately to third parties. … It is a grave offense.</a:t>
            </a:r>
            <a:r>
              <a:rPr lang="en-US" sz="1600" dirty="0">
                <a:latin typeface="Verdana" panose="020B0604030504040204" pitchFamily="34" charset="0"/>
              </a:rPr>
              <a:t> 2354</a:t>
            </a:r>
            <a:endParaRPr lang="en-US" sz="1600" i="0" u="none" strike="noStrike" dirty="0">
              <a:effectLst/>
              <a:latin typeface="Verdana" panose="020B0604030504040204" pitchFamily="34" charset="0"/>
            </a:endParaRPr>
          </a:p>
          <a:p>
            <a:pPr marL="1319213" indent="-1319213"/>
            <a:r>
              <a:rPr lang="en-US" sz="1600" i="1" u="none" strike="noStrike" dirty="0">
                <a:effectLst/>
                <a:latin typeface="Verdana" panose="020B0604030504040204" pitchFamily="34" charset="0"/>
              </a:rPr>
              <a:t>Homosexual Acts: </a:t>
            </a:r>
            <a:r>
              <a:rPr lang="en-US" sz="1600" i="0" u="none" strike="noStrike" dirty="0">
                <a:effectLst/>
                <a:latin typeface="Verdana" panose="020B0604030504040204" pitchFamily="34" charset="0"/>
              </a:rPr>
              <a:t>refers to relations between men or between women who experience an exclusive or predominant sexual attraction toward persons of the same sex. … "homosexual acts are intrinsically disordered."</a:t>
            </a:r>
            <a:r>
              <a:rPr lang="en-US" sz="1600" i="0" u="none" strike="noStrike" baseline="30000" dirty="0">
                <a:effectLst/>
                <a:latin typeface="Verdana" panose="020B0604030504040204" pitchFamily="34" charset="0"/>
              </a:rPr>
              <a:t>142</a:t>
            </a:r>
            <a:r>
              <a:rPr lang="en-US" sz="1600" i="0" u="none" strike="noStrike" dirty="0">
                <a:effectLst/>
                <a:latin typeface="Verdana" panose="020B0604030504040204" pitchFamily="34" charset="0"/>
              </a:rPr>
              <a:t> </a:t>
            </a:r>
            <a:r>
              <a:rPr lang="en-US" sz="1600" dirty="0">
                <a:latin typeface="Verdana" panose="020B0604030504040204" pitchFamily="34" charset="0"/>
              </a:rPr>
              <a:t>2357</a:t>
            </a:r>
            <a:endParaRPr lang="en-US" sz="1600" i="0" u="none" strike="noStrike" dirty="0">
              <a:effectLst/>
              <a:latin typeface="Verdana" panose="020B0604030504040204" pitchFamily="34" charset="0"/>
            </a:endParaRPr>
          </a:p>
          <a:p>
            <a:pPr marL="1319213" indent="-1319213"/>
            <a:endParaRPr lang="en-US" sz="1800" b="1" i="1" dirty="0">
              <a:latin typeface="Verdana" panose="020B0604030504040204" pitchFamily="34" charset="0"/>
            </a:endParaRPr>
          </a:p>
          <a:p>
            <a:pPr marL="1319213" indent="-1319213"/>
            <a:r>
              <a:rPr lang="en-US" i="0" u="sng" strike="noStrike" dirty="0">
                <a:effectLst/>
                <a:latin typeface="Verdana" panose="020B0604030504040204" pitchFamily="34" charset="0"/>
              </a:rPr>
              <a:t>Venial Sexual Sins </a:t>
            </a:r>
            <a:r>
              <a:rPr lang="en-US" sz="1600" i="0" u="sng" strike="noStrike" dirty="0">
                <a:effectLst/>
                <a:latin typeface="Verdana" panose="020B0604030504040204" pitchFamily="34" charset="0"/>
              </a:rPr>
              <a:t>(if done knowingly and freely) </a:t>
            </a:r>
            <a:endParaRPr lang="en-US" sz="1600" b="1" i="1" u="sng" dirty="0">
              <a:latin typeface="Verdana" panose="020B0604030504040204" pitchFamily="34" charset="0"/>
            </a:endParaRPr>
          </a:p>
          <a:p>
            <a:pPr marL="1319213" indent="-1319213"/>
            <a:r>
              <a:rPr lang="en-US" sz="1600" i="1" dirty="0">
                <a:latin typeface="Verdana" panose="020B0604030504040204" pitchFamily="34" charset="0"/>
              </a:rPr>
              <a:t>Lust: 	</a:t>
            </a:r>
            <a:r>
              <a:rPr lang="en-US" sz="1600" dirty="0">
                <a:latin typeface="Verdana" panose="020B0604030504040204" pitchFamily="34" charset="0"/>
              </a:rPr>
              <a:t>disordered desire for or inordinate enjoyment of sexual pleasure. Sexual pleasure is morally disordered when sought for itself, isolated from its procreative and unitive purposes. 2351 </a:t>
            </a:r>
          </a:p>
        </p:txBody>
      </p:sp>
      <p:sp>
        <p:nvSpPr>
          <p:cNvPr id="6" name="TextBox 5">
            <a:extLst>
              <a:ext uri="{FF2B5EF4-FFF2-40B4-BE49-F238E27FC236}">
                <a16:creationId xmlns:a16="http://schemas.microsoft.com/office/drawing/2014/main" id="{857514A8-8EDB-2794-429B-389A39542028}"/>
              </a:ext>
            </a:extLst>
          </p:cNvPr>
          <p:cNvSpPr txBox="1"/>
          <p:nvPr/>
        </p:nvSpPr>
        <p:spPr>
          <a:xfrm>
            <a:off x="75337" y="6419438"/>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0060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3" name="Picture 4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5" name="Oval 4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7" name="Picture 4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9" name="Picture 4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5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descr="A waterfall surrounded by rocks and bushes&#10;&#10;Description automatically generated">
            <a:extLst>
              <a:ext uri="{FF2B5EF4-FFF2-40B4-BE49-F238E27FC236}">
                <a16:creationId xmlns:a16="http://schemas.microsoft.com/office/drawing/2014/main" id="{003B4417-2FFF-3749-F0CA-69FCD7FECDB0}"/>
              </a:ext>
            </a:extLst>
          </p:cNvPr>
          <p:cNvPicPr>
            <a:picLocks noChangeAspect="1"/>
          </p:cNvPicPr>
          <p:nvPr/>
        </p:nvPicPr>
        <p:blipFill rotWithShape="1">
          <a:blip r:embed="rId8">
            <a:duotone>
              <a:prstClr val="black"/>
              <a:schemeClr val="accent5">
                <a:tint val="45000"/>
                <a:satMod val="400000"/>
              </a:schemeClr>
            </a:duotone>
            <a:alphaModFix amt="1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C281DFF-A34F-FB5C-9A36-CB25AB1EBC3C}"/>
              </a:ext>
            </a:extLst>
          </p:cNvPr>
          <p:cNvSpPr>
            <a:spLocks noGrp="1"/>
          </p:cNvSpPr>
          <p:nvPr>
            <p:ph type="ctrTitle"/>
          </p:nvPr>
        </p:nvSpPr>
        <p:spPr>
          <a:xfrm>
            <a:off x="646111" y="452718"/>
            <a:ext cx="9404723" cy="1059993"/>
          </a:xfrm>
        </p:spPr>
        <p:txBody>
          <a:bodyPr vert="horz" lIns="91440" tIns="45720" rIns="91440" bIns="45720" rtlCol="0" anchor="t">
            <a:normAutofit/>
          </a:bodyPr>
          <a:lstStyle/>
          <a:p>
            <a:r>
              <a:rPr lang="en-US" sz="4200" dirty="0"/>
              <a:t>True Sex Ed: Lessons from Scripture</a:t>
            </a:r>
          </a:p>
        </p:txBody>
      </p:sp>
      <p:sp>
        <p:nvSpPr>
          <p:cNvPr id="53" name="Rectangle 52">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 Box 75">
            <a:extLst>
              <a:ext uri="{FF2B5EF4-FFF2-40B4-BE49-F238E27FC236}">
                <a16:creationId xmlns:a16="http://schemas.microsoft.com/office/drawing/2014/main" id="{BD238398-8E3F-9530-5FE8-C29E88A4141F}"/>
              </a:ext>
            </a:extLst>
          </p:cNvPr>
          <p:cNvSpPr txBox="1"/>
          <p:nvPr/>
        </p:nvSpPr>
        <p:spPr>
          <a:xfrm>
            <a:off x="1522412" y="1625112"/>
            <a:ext cx="8693974" cy="4099584"/>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indent="7938">
              <a:spcBef>
                <a:spcPts val="0"/>
              </a:spcBef>
              <a:spcAft>
                <a:spcPts val="0"/>
              </a:spcAft>
            </a:pPr>
            <a:r>
              <a:rPr lang="en-US" b="1" i="1" dirty="0">
                <a:effectLst/>
                <a:latin typeface="Times New Roman" panose="02020603050405020304" pitchFamily="18" charset="0"/>
                <a:ea typeface="Times New Roman" panose="02020603050405020304" pitchFamily="18" charset="0"/>
              </a:rPr>
              <a:t>Sexual Sin Cuts Us Off from the Lord</a:t>
            </a:r>
            <a:r>
              <a:rPr lang="en-US" sz="1400" b="1" i="1"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r>
              <a:rPr lang="en-US" sz="1600" b="1" i="0" u="none" strike="noStrike" baseline="30000" dirty="0">
                <a:effectLst/>
                <a:latin typeface="system-ui"/>
              </a:rPr>
              <a:t>9 </a:t>
            </a:r>
            <a:r>
              <a:rPr lang="en-US" sz="1600" b="0" i="0" u="none" strike="noStrike" dirty="0">
                <a:effectLst/>
                <a:latin typeface="system-ui"/>
              </a:rPr>
              <a:t>Do you not know that wrongdoers will not inherit the kingdom of God? Do not be deceived! Fornicators, idolaters, adulterers, male prostitutes, sodomites, </a:t>
            </a:r>
            <a:r>
              <a:rPr lang="en-US" sz="1600" b="1" i="0" u="none" strike="noStrike" baseline="30000" dirty="0">
                <a:effectLst/>
                <a:latin typeface="system-ui"/>
              </a:rPr>
              <a:t>10 </a:t>
            </a:r>
            <a:r>
              <a:rPr lang="en-US" sz="1600" b="0" i="0" u="none" strike="noStrike" dirty="0">
                <a:effectLst/>
                <a:latin typeface="system-ui"/>
              </a:rPr>
              <a:t>thieves, the greedy, drunkards, revilers, robbers—none of these will inherit the kingdom of God. </a:t>
            </a:r>
            <a:r>
              <a:rPr lang="en-US" sz="1600" b="1" i="0" u="none" strike="noStrike" baseline="30000" dirty="0">
                <a:effectLst/>
                <a:latin typeface="system-ui"/>
              </a:rPr>
              <a:t>11 </a:t>
            </a:r>
            <a:r>
              <a:rPr lang="en-US" sz="1600" b="0" i="0" u="none" strike="noStrike" dirty="0">
                <a:effectLst/>
                <a:latin typeface="system-ui"/>
              </a:rPr>
              <a:t>And this is what some of you used to be. But you were washed, you were sanctified, you were justified in the name of the Lord Jesus Christ and in the Spirit of our God. (</a:t>
            </a:r>
            <a:r>
              <a:rPr lang="en-US" sz="1600" b="0" i="1" u="none" strike="noStrike" dirty="0">
                <a:effectLst/>
                <a:latin typeface="system-ui"/>
              </a:rPr>
              <a:t>I Cor 6</a:t>
            </a:r>
            <a:r>
              <a:rPr lang="en-US" sz="1600" b="0" i="0" u="none" strike="noStrike" dirty="0">
                <a:effectLst/>
                <a:latin typeface="system-ui"/>
              </a:rPr>
              <a:t>)</a:t>
            </a:r>
          </a:p>
          <a:p>
            <a:endParaRPr lang="en-US" sz="1400" dirty="0">
              <a:latin typeface="system-ui"/>
            </a:endParaRPr>
          </a:p>
          <a:p>
            <a:r>
              <a:rPr lang="en-US" b="1" i="1" dirty="0">
                <a:latin typeface="system-ui"/>
              </a:rPr>
              <a:t>Even Lust is Deadly</a:t>
            </a:r>
            <a:endParaRPr lang="en-US" sz="1400" i="1" dirty="0">
              <a:latin typeface="system-ui"/>
            </a:endParaRPr>
          </a:p>
          <a:p>
            <a:r>
              <a:rPr lang="en-US" sz="1600" b="1" i="0" u="none" strike="noStrike" baseline="30000" dirty="0">
                <a:effectLst/>
                <a:latin typeface="system-ui"/>
              </a:rPr>
              <a:t>27 </a:t>
            </a:r>
            <a:r>
              <a:rPr lang="en-US" sz="1600" b="0" i="0" u="none" strike="noStrike" dirty="0">
                <a:effectLst/>
                <a:latin typeface="system-ui"/>
              </a:rPr>
              <a:t>“You have heard that it was said, ‘You shall not commit adultery.’ </a:t>
            </a:r>
            <a:r>
              <a:rPr lang="en-US" sz="1600" b="1" i="0" u="none" strike="noStrike" baseline="30000" dirty="0">
                <a:effectLst/>
                <a:latin typeface="system-ui"/>
              </a:rPr>
              <a:t>28 </a:t>
            </a:r>
            <a:r>
              <a:rPr lang="en-US" sz="1600" b="0" i="0" u="none" strike="noStrike" dirty="0">
                <a:effectLst/>
                <a:latin typeface="system-ui"/>
              </a:rPr>
              <a:t>But I say to you that everyone who looks at a woman with lust has already committed adultery with her in his heart. </a:t>
            </a:r>
            <a:r>
              <a:rPr lang="en-US" sz="1600" b="1" i="0" u="none" strike="noStrike" baseline="30000" dirty="0">
                <a:effectLst/>
                <a:latin typeface="system-ui"/>
              </a:rPr>
              <a:t>29 </a:t>
            </a:r>
            <a:r>
              <a:rPr lang="en-US" sz="1600" b="0" i="0" u="none" strike="noStrike" dirty="0">
                <a:effectLst/>
                <a:latin typeface="system-ui"/>
              </a:rPr>
              <a:t>If your right eye causes you to sin, tear it out and throw it away; it is better for you to lose one of your members than for your whole body to be thrown into hell. (Mt 5.27-29).</a:t>
            </a:r>
          </a:p>
          <a:p>
            <a:endParaRPr lang="en-US" sz="1400" dirty="0">
              <a:latin typeface="system-ui"/>
            </a:endParaRPr>
          </a:p>
          <a:p>
            <a:r>
              <a:rPr lang="en-US" b="1" i="1" u="none" strike="noStrike" dirty="0">
                <a:effectLst/>
                <a:latin typeface="system-ui"/>
              </a:rPr>
              <a:t>Why? Divine </a:t>
            </a:r>
            <a:r>
              <a:rPr lang="en-US" b="1" i="1" dirty="0">
                <a:latin typeface="system-ui"/>
              </a:rPr>
              <a:t>Intimacy Requires Holiness</a:t>
            </a:r>
          </a:p>
          <a:p>
            <a:r>
              <a:rPr lang="en-US" sz="1600" b="0" i="0" u="none" strike="noStrike" dirty="0">
                <a:effectLst/>
                <a:latin typeface="system-ui"/>
              </a:rPr>
              <a:t>Strive for … the </a:t>
            </a:r>
            <a:r>
              <a:rPr lang="en-US" sz="1600" b="1" i="0" u="none" strike="noStrike" dirty="0">
                <a:effectLst/>
                <a:latin typeface="system-ui"/>
              </a:rPr>
              <a:t>holiness</a:t>
            </a:r>
            <a:r>
              <a:rPr lang="en-US" sz="1600" b="0" i="0" u="none" strike="noStrike" dirty="0">
                <a:effectLst/>
                <a:latin typeface="system-ui"/>
              </a:rPr>
              <a:t> without which no one will see the Lord. (Heb 12.14)</a:t>
            </a:r>
          </a:p>
          <a:p>
            <a:r>
              <a:rPr lang="en-US" sz="1600" dirty="0">
                <a:latin typeface="system-ui"/>
              </a:rPr>
              <a:t>You Shall be Holy for I am Holy (I Peter 1.16; Leviticus 11.44-5)</a:t>
            </a:r>
          </a:p>
          <a:p>
            <a:r>
              <a:rPr lang="en-US" sz="1600" b="0" i="0" u="none" strike="noStrike" dirty="0">
                <a:effectLst/>
                <a:latin typeface="system-ui"/>
              </a:rPr>
              <a:t>You, therefore, must be perfect, as your heavenly Father is perfect. (Mt 5.48)</a:t>
            </a:r>
          </a:p>
          <a:p>
            <a:endParaRPr lang="en-US" sz="1400" b="0" i="0" u="none" strike="noStrike" dirty="0">
              <a:solidFill>
                <a:srgbClr val="000000"/>
              </a:solidFill>
              <a:effectLst/>
              <a:latin typeface="system-ui"/>
            </a:endParaRPr>
          </a:p>
          <a:p>
            <a:endParaRPr lang="en-US" sz="1400" dirty="0">
              <a:solidFill>
                <a:srgbClr val="000000"/>
              </a:solidFill>
              <a:latin typeface="system-ui"/>
            </a:endParaRPr>
          </a:p>
          <a:p>
            <a:endParaRPr lang="en-US" sz="1400" dirty="0"/>
          </a:p>
          <a:p>
            <a:pPr marL="0" marR="0" indent="114300">
              <a:spcBef>
                <a:spcPts val="0"/>
              </a:spcBef>
              <a:spcAft>
                <a:spcPts val="0"/>
              </a:spcAft>
            </a:pPr>
            <a:endParaRPr lang="en-US" sz="12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chemeClr val="bg1"/>
                </a:solidFill>
                <a:effectLst/>
                <a:latin typeface="Times New Roman" panose="02020603050405020304" pitchFamily="18" charset="0"/>
                <a:ea typeface="Times New Roman" panose="02020603050405020304" pitchFamily="18" charset="0"/>
              </a:rPr>
              <a:t> </a:t>
            </a:r>
          </a:p>
        </p:txBody>
      </p:sp>
      <p:sp>
        <p:nvSpPr>
          <p:cNvPr id="6" name="TextBox 5">
            <a:extLst>
              <a:ext uri="{FF2B5EF4-FFF2-40B4-BE49-F238E27FC236}">
                <a16:creationId xmlns:a16="http://schemas.microsoft.com/office/drawing/2014/main" id="{7FDE90F9-BC90-712B-4E19-57E1F6AD59CC}"/>
              </a:ext>
            </a:extLst>
          </p:cNvPr>
          <p:cNvSpPr txBox="1"/>
          <p:nvPr/>
        </p:nvSpPr>
        <p:spPr>
          <a:xfrm>
            <a:off x="97971" y="6438904"/>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66669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ter's Threefold Affirmation of Christ — FAITH &amp; CULTURE">
            <a:extLst>
              <a:ext uri="{FF2B5EF4-FFF2-40B4-BE49-F238E27FC236}">
                <a16:creationId xmlns:a16="http://schemas.microsoft.com/office/drawing/2014/main" id="{1DF720E6-F6D8-086B-3012-1092238B61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50" t="9090" r="11646" b="1279"/>
          <a:stretch/>
        </p:blipFill>
        <p:spPr bwMode="auto">
          <a:xfrm>
            <a:off x="5450955" y="2248010"/>
            <a:ext cx="6342598" cy="34747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D4B20D-F72D-3655-9545-DCECDAB9457E}"/>
              </a:ext>
            </a:extLst>
          </p:cNvPr>
          <p:cNvSpPr>
            <a:spLocks noGrp="1"/>
          </p:cNvSpPr>
          <p:nvPr>
            <p:ph type="title"/>
          </p:nvPr>
        </p:nvSpPr>
        <p:spPr/>
        <p:txBody>
          <a:bodyPr/>
          <a:lstStyle/>
          <a:p>
            <a:r>
              <a:rPr lang="en-US" dirty="0"/>
              <a:t>God’s Love: </a:t>
            </a:r>
            <a:r>
              <a:rPr lang="en-US" i="1" dirty="0" err="1"/>
              <a:t>Hesed</a:t>
            </a:r>
            <a:r>
              <a:rPr lang="en-US" dirty="0"/>
              <a:t>, </a:t>
            </a:r>
            <a:r>
              <a:rPr lang="en-US" i="1" dirty="0"/>
              <a:t>Agape</a:t>
            </a:r>
            <a:r>
              <a:rPr lang="en-US" dirty="0"/>
              <a:t> &amp; </a:t>
            </a:r>
            <a:r>
              <a:rPr lang="en-US" i="1" dirty="0"/>
              <a:t>Philia</a:t>
            </a:r>
          </a:p>
        </p:txBody>
      </p:sp>
      <p:sp>
        <p:nvSpPr>
          <p:cNvPr id="3" name="Content Placeholder 2">
            <a:extLst>
              <a:ext uri="{FF2B5EF4-FFF2-40B4-BE49-F238E27FC236}">
                <a16:creationId xmlns:a16="http://schemas.microsoft.com/office/drawing/2014/main" id="{5EF1B140-B52B-1EFF-17B4-47BA1181821B}"/>
              </a:ext>
            </a:extLst>
          </p:cNvPr>
          <p:cNvSpPr>
            <a:spLocks noGrp="1"/>
          </p:cNvSpPr>
          <p:nvPr>
            <p:ph idx="1"/>
          </p:nvPr>
        </p:nvSpPr>
        <p:spPr>
          <a:xfrm>
            <a:off x="646111" y="1320800"/>
            <a:ext cx="10133648" cy="5084482"/>
          </a:xfrm>
        </p:spPr>
        <p:txBody>
          <a:bodyPr>
            <a:normAutofit/>
          </a:bodyPr>
          <a:lstStyle/>
          <a:p>
            <a:pPr marL="0" indent="0">
              <a:spcBef>
                <a:spcPts val="0"/>
              </a:spcBef>
              <a:buNone/>
            </a:pPr>
            <a:r>
              <a:rPr lang="en-US" sz="2400" dirty="0">
                <a:effectLst/>
                <a:latin typeface="Times New Roman" panose="02020603050405020304" pitchFamily="18" charset="0"/>
                <a:ea typeface="Times New Roman" panose="02020603050405020304" pitchFamily="18" charset="0"/>
              </a:rPr>
              <a:t>Hebrew: Steadfast Love</a:t>
            </a:r>
            <a:endParaRPr lang="en-US" sz="1200" dirty="0">
              <a:effectLst/>
              <a:latin typeface="Times New Roman" panose="02020603050405020304" pitchFamily="18" charset="0"/>
              <a:ea typeface="Times New Roman" panose="02020603050405020304" pitchFamily="18" charset="0"/>
            </a:endParaRPr>
          </a:p>
          <a:p>
            <a:pPr lvl="1" indent="-228600">
              <a:spcBef>
                <a:spcPts val="0"/>
              </a:spcBef>
              <a:buFont typeface="+mj-lt"/>
              <a:buAutoNum type="alphaLcParenR"/>
            </a:pPr>
            <a:r>
              <a:rPr lang="en-US" sz="1500" dirty="0">
                <a:latin typeface="Times New Roman" panose="02020603050405020304" pitchFamily="18" charset="0"/>
                <a:ea typeface="Times New Roman" panose="02020603050405020304" pitchFamily="18" charset="0"/>
              </a:rPr>
              <a:t>OT/Hb, </a:t>
            </a:r>
            <a:r>
              <a:rPr lang="en-US" sz="1500" dirty="0" err="1">
                <a:latin typeface="Times New Roman" panose="02020603050405020304" pitchFamily="18" charset="0"/>
                <a:ea typeface="Times New Roman" panose="02020603050405020304" pitchFamily="18" charset="0"/>
              </a:rPr>
              <a:t>hesed</a:t>
            </a:r>
            <a:r>
              <a:rPr lang="en-US" sz="1500" dirty="0">
                <a:latin typeface="Times New Roman" panose="02020603050405020304" pitchFamily="18" charset="0"/>
                <a:ea typeface="Times New Roman" panose="02020603050405020304" pitchFamily="18" charset="0"/>
              </a:rPr>
              <a:t> (esp. Ex 34.6ff)</a:t>
            </a:r>
          </a:p>
          <a:p>
            <a:pPr lvl="1" indent="-228600">
              <a:spcBef>
                <a:spcPts val="0"/>
              </a:spcBef>
              <a:buFont typeface="+mj-lt"/>
              <a:buAutoNum type="alphaLcParenR"/>
            </a:pPr>
            <a:r>
              <a:rPr lang="en-US" sz="1500" dirty="0">
                <a:effectLst/>
                <a:latin typeface="Times New Roman" panose="02020603050405020304" pitchFamily="18" charset="0"/>
                <a:ea typeface="Times New Roman" panose="02020603050405020304" pitchFamily="18" charset="0"/>
              </a:rPr>
              <a:t>OT/Hb, </a:t>
            </a:r>
            <a:r>
              <a:rPr lang="en-US" sz="1500" i="1" dirty="0" err="1">
                <a:effectLst/>
                <a:latin typeface="Times New Roman" panose="02020603050405020304" pitchFamily="18" charset="0"/>
                <a:ea typeface="Times New Roman" panose="02020603050405020304" pitchFamily="18" charset="0"/>
              </a:rPr>
              <a:t>aheb</a:t>
            </a:r>
            <a:r>
              <a:rPr lang="en-US" sz="1500" dirty="0">
                <a:effectLst/>
                <a:latin typeface="Times New Roman" panose="02020603050405020304" pitchFamily="18" charset="0"/>
                <a:ea typeface="Times New Roman" panose="02020603050405020304" pitchFamily="18" charset="0"/>
              </a:rPr>
              <a:t>: “inner force which impels … self-sacrifice </a:t>
            </a:r>
          </a:p>
          <a:p>
            <a:pPr marL="514350" lvl="1" indent="0">
              <a:spcBef>
                <a:spcPts val="0"/>
              </a:spcBef>
              <a:buNone/>
            </a:pPr>
            <a:r>
              <a:rPr lang="en-US" sz="1500" dirty="0">
                <a:latin typeface="Times New Roman" panose="02020603050405020304" pitchFamily="18" charset="0"/>
                <a:ea typeface="Times New Roman" panose="02020603050405020304" pitchFamily="18" charset="0"/>
              </a:rPr>
              <a:t>        </a:t>
            </a:r>
            <a:r>
              <a:rPr lang="en-US" sz="1500" dirty="0">
                <a:effectLst/>
                <a:latin typeface="Times New Roman" panose="02020603050405020304" pitchFamily="18" charset="0"/>
                <a:ea typeface="Times New Roman" panose="02020603050405020304" pitchFamily="18" charset="0"/>
              </a:rPr>
              <a:t>for the good of the loved one (</a:t>
            </a:r>
            <a:r>
              <a:rPr lang="en-US" sz="1500" dirty="0" err="1">
                <a:effectLst/>
                <a:latin typeface="Times New Roman" panose="02020603050405020304" pitchFamily="18" charset="0"/>
                <a:ea typeface="Times New Roman" panose="02020603050405020304" pitchFamily="18" charset="0"/>
              </a:rPr>
              <a:t>Lv</a:t>
            </a:r>
            <a:r>
              <a:rPr lang="en-US" sz="1500" dirty="0">
                <a:effectLst/>
                <a:latin typeface="Times New Roman" panose="02020603050405020304" pitchFamily="18" charset="0"/>
                <a:ea typeface="Times New Roman" panose="02020603050405020304" pitchFamily="18" charset="0"/>
              </a:rPr>
              <a:t> 19.18,34) </a:t>
            </a:r>
          </a:p>
          <a:p>
            <a:pPr marL="750888" lvl="1" indent="-236538">
              <a:spcBef>
                <a:spcPts val="0"/>
              </a:spcBef>
              <a:buNone/>
            </a:pPr>
            <a:r>
              <a:rPr lang="en-US" sz="1500" dirty="0">
                <a:effectLst/>
                <a:latin typeface="Times New Roman" panose="02020603050405020304" pitchFamily="18" charset="0"/>
                <a:ea typeface="Times New Roman" panose="02020603050405020304" pitchFamily="18" charset="0"/>
              </a:rPr>
              <a:t>        and unswerving loyalty (e.g. I Sam 20.17-42)</a:t>
            </a:r>
          </a:p>
          <a:p>
            <a:pPr marL="9525" indent="0">
              <a:spcBef>
                <a:spcPts val="0"/>
              </a:spcBef>
              <a:buNone/>
            </a:pPr>
            <a:endParaRPr lang="en-US" sz="800" dirty="0">
              <a:effectLst/>
              <a:latin typeface="Times New Roman" panose="02020603050405020304" pitchFamily="18" charset="0"/>
              <a:ea typeface="Times New Roman" panose="02020603050405020304" pitchFamily="18" charset="0"/>
            </a:endParaRPr>
          </a:p>
          <a:p>
            <a:pPr marL="9525" indent="0">
              <a:spcBef>
                <a:spcPts val="0"/>
              </a:spcBef>
              <a:buNone/>
            </a:pPr>
            <a:r>
              <a:rPr lang="en-US" sz="2200" dirty="0">
                <a:effectLst/>
                <a:latin typeface="Times New Roman" panose="02020603050405020304" pitchFamily="18" charset="0"/>
                <a:ea typeface="Times New Roman" panose="02020603050405020304" pitchFamily="18" charset="0"/>
              </a:rPr>
              <a:t>Greek notions of ‘love’</a:t>
            </a:r>
          </a:p>
          <a:p>
            <a:pPr lvl="1">
              <a:spcBef>
                <a:spcPts val="0"/>
              </a:spcBef>
              <a:buFont typeface="+mj-lt"/>
              <a:buAutoNum type="alphaLcParenR"/>
            </a:pPr>
            <a:r>
              <a:rPr lang="en-US" sz="1500" i="1" dirty="0">
                <a:effectLst/>
                <a:latin typeface="Times New Roman" panose="02020603050405020304" pitchFamily="18" charset="0"/>
                <a:ea typeface="Times New Roman" panose="02020603050405020304" pitchFamily="18" charset="0"/>
              </a:rPr>
              <a:t>Eros</a:t>
            </a:r>
            <a:r>
              <a:rPr lang="en-US" sz="1500" dirty="0">
                <a:effectLst/>
                <a:latin typeface="Times New Roman" panose="02020603050405020304" pitchFamily="18" charset="0"/>
                <a:ea typeface="Times New Roman" panose="02020603050405020304" pitchFamily="18" charset="0"/>
              </a:rPr>
              <a:t>: erotic, passionate love.</a:t>
            </a:r>
          </a:p>
          <a:p>
            <a:pPr lvl="1">
              <a:spcBef>
                <a:spcPts val="0"/>
              </a:spcBef>
              <a:buFont typeface="+mj-lt"/>
              <a:buAutoNum type="alphaLcParenR"/>
            </a:pPr>
            <a:r>
              <a:rPr lang="en-US" sz="1500" i="1" dirty="0">
                <a:effectLst/>
                <a:latin typeface="Times New Roman" panose="02020603050405020304" pitchFamily="18" charset="0"/>
                <a:ea typeface="Times New Roman" panose="02020603050405020304" pitchFamily="18" charset="0"/>
              </a:rPr>
              <a:t>Philia </a:t>
            </a:r>
            <a:r>
              <a:rPr lang="en-US" sz="1500" dirty="0">
                <a:effectLst/>
                <a:latin typeface="Times New Roman" panose="02020603050405020304" pitchFamily="18" charset="0"/>
                <a:ea typeface="Times New Roman" panose="02020603050405020304" pitchFamily="18" charset="0"/>
              </a:rPr>
              <a:t>&lt; </a:t>
            </a:r>
            <a:r>
              <a:rPr lang="en-US" sz="1500" dirty="0" err="1">
                <a:effectLst/>
                <a:latin typeface="Times New Roman" panose="02020603050405020304" pitchFamily="18" charset="0"/>
                <a:ea typeface="Times New Roman" panose="02020603050405020304" pitchFamily="18" charset="0"/>
              </a:rPr>
              <a:t>φιλῶ</a:t>
            </a:r>
            <a:r>
              <a:rPr lang="en-US" sz="1500" dirty="0">
                <a:effectLst/>
                <a:latin typeface="Times New Roman" panose="02020603050405020304" pitchFamily="18" charset="0"/>
                <a:ea typeface="Times New Roman" panose="02020603050405020304" pitchFamily="18" charset="0"/>
              </a:rPr>
              <a:t>&gt;: love of friends and equals.			</a:t>
            </a:r>
          </a:p>
          <a:p>
            <a:pPr lvl="1">
              <a:spcBef>
                <a:spcPts val="0"/>
              </a:spcBef>
              <a:buFont typeface="+mj-lt"/>
              <a:buAutoNum type="alphaLcParenR"/>
            </a:pPr>
            <a:r>
              <a:rPr lang="en-US" sz="1500" i="1" dirty="0">
                <a:effectLst/>
                <a:latin typeface="Times New Roman" panose="02020603050405020304" pitchFamily="18" charset="0"/>
                <a:ea typeface="Times New Roman" panose="02020603050405020304" pitchFamily="18" charset="0"/>
              </a:rPr>
              <a:t>Storge</a:t>
            </a:r>
            <a:r>
              <a:rPr lang="en-US" sz="1500" dirty="0">
                <a:effectLst/>
                <a:latin typeface="Times New Roman" panose="02020603050405020304" pitchFamily="18" charset="0"/>
                <a:ea typeface="Times New Roman" panose="02020603050405020304" pitchFamily="18" charset="0"/>
              </a:rPr>
              <a:t>: love of parents for children.</a:t>
            </a:r>
          </a:p>
          <a:p>
            <a:pPr lvl="1">
              <a:spcBef>
                <a:spcPts val="0"/>
              </a:spcBef>
              <a:buFont typeface="+mj-lt"/>
              <a:buAutoNum type="alphaLcParenR"/>
            </a:pPr>
            <a:r>
              <a:rPr lang="en-US" sz="1500" i="1" dirty="0">
                <a:effectLst/>
                <a:latin typeface="Times New Roman" panose="02020603050405020304" pitchFamily="18" charset="0"/>
                <a:ea typeface="Times New Roman" panose="02020603050405020304" pitchFamily="18" charset="0"/>
              </a:rPr>
              <a:t>Agape &lt;</a:t>
            </a:r>
            <a:r>
              <a:rPr lang="en-US" sz="1500" dirty="0" err="1">
                <a:effectLst/>
                <a:latin typeface="Times New Roman" panose="02020603050405020304" pitchFamily="18" charset="0"/>
                <a:ea typeface="Times New Roman" panose="02020603050405020304" pitchFamily="18" charset="0"/>
              </a:rPr>
              <a:t>ἀγ</a:t>
            </a:r>
            <a:r>
              <a:rPr lang="en-US" sz="1500" dirty="0">
                <a:effectLst/>
                <a:latin typeface="Times New Roman" panose="02020603050405020304" pitchFamily="18" charset="0"/>
                <a:ea typeface="Times New Roman" panose="02020603050405020304" pitchFamily="18" charset="0"/>
              </a:rPr>
              <a:t>απ</a:t>
            </a:r>
            <a:r>
              <a:rPr lang="en-US" sz="1500" dirty="0" err="1">
                <a:effectLst/>
                <a:latin typeface="Times New Roman" panose="02020603050405020304" pitchFamily="18" charset="0"/>
                <a:ea typeface="Times New Roman" panose="02020603050405020304" pitchFamily="18" charset="0"/>
              </a:rPr>
              <a:t>ᾷς</a:t>
            </a:r>
            <a:r>
              <a:rPr lang="en-US" sz="1500" dirty="0">
                <a:effectLst/>
                <a:latin typeface="Times New Roman" panose="02020603050405020304" pitchFamily="18" charset="0"/>
                <a:ea typeface="Times New Roman" panose="02020603050405020304" pitchFamily="18" charset="0"/>
              </a:rPr>
              <a:t>&gt; : infinitely value another, </a:t>
            </a:r>
          </a:p>
          <a:p>
            <a:pPr marL="457200" lvl="1" indent="0">
              <a:spcBef>
                <a:spcPts val="0"/>
              </a:spcBef>
              <a:buNone/>
            </a:pPr>
            <a:r>
              <a:rPr lang="en-US" sz="1500" dirty="0">
                <a:latin typeface="Times New Roman" panose="02020603050405020304" pitchFamily="18" charset="0"/>
                <a:ea typeface="Times New Roman" panose="02020603050405020304" pitchFamily="18" charset="0"/>
              </a:rPr>
              <a:t>           </a:t>
            </a:r>
            <a:r>
              <a:rPr lang="en-US" sz="1500" dirty="0">
                <a:effectLst/>
                <a:latin typeface="Times New Roman" panose="02020603050405020304" pitchFamily="18" charset="0"/>
                <a:ea typeface="Times New Roman" panose="02020603050405020304" pitchFamily="18" charset="0"/>
              </a:rPr>
              <a:t>i.e., concerned with their greatest good</a:t>
            </a:r>
          </a:p>
          <a:p>
            <a:pPr marL="0" marR="0" indent="0">
              <a:spcBef>
                <a:spcPts val="0"/>
              </a:spcBef>
              <a:spcAft>
                <a:spcPts val="0"/>
              </a:spcAft>
              <a:buNone/>
            </a:pPr>
            <a:r>
              <a:rPr lang="en-US" sz="1200" dirty="0">
                <a:effectLst/>
                <a:latin typeface="Times New Roman" panose="02020603050405020304" pitchFamily="18" charset="0"/>
                <a:ea typeface="Times New Roman" panose="02020603050405020304" pitchFamily="18" charset="0"/>
              </a:rPr>
              <a:t> </a:t>
            </a:r>
          </a:p>
          <a:p>
            <a:pPr marL="0" marR="0" lvl="0" indent="0">
              <a:spcBef>
                <a:spcPts val="0"/>
              </a:spcBef>
              <a:spcAft>
                <a:spcPts val="0"/>
              </a:spcAft>
              <a:buNone/>
            </a:pPr>
            <a:r>
              <a:rPr lang="en-US" sz="2200" dirty="0">
                <a:effectLst/>
                <a:latin typeface="Times New Roman" panose="02020603050405020304" pitchFamily="18" charset="0"/>
                <a:ea typeface="Times New Roman" panose="02020603050405020304" pitchFamily="18" charset="0"/>
              </a:rPr>
              <a:t>God’s love for Man - </a:t>
            </a:r>
            <a:r>
              <a:rPr lang="en-US" sz="2200" i="1" dirty="0">
                <a:effectLst/>
                <a:latin typeface="Times New Roman" panose="02020603050405020304" pitchFamily="18" charset="0"/>
                <a:ea typeface="Times New Roman" panose="02020603050405020304" pitchFamily="18" charset="0"/>
              </a:rPr>
              <a:t>Agape</a:t>
            </a:r>
            <a:r>
              <a:rPr lang="en-US" sz="2200" dirty="0">
                <a:effectLst/>
                <a:latin typeface="Times New Roman" panose="02020603050405020304" pitchFamily="18" charset="0"/>
                <a:ea typeface="Times New Roman" panose="02020603050405020304" pitchFamily="18" charset="0"/>
              </a:rPr>
              <a:t> </a:t>
            </a:r>
          </a:p>
          <a:p>
            <a:pPr lvl="1" indent="-342900">
              <a:lnSpc>
                <a:spcPct val="115000"/>
              </a:lnSpc>
              <a:spcBef>
                <a:spcPts val="0"/>
              </a:spcBef>
              <a:buFont typeface="Calibri" panose="020F0502020204030204" pitchFamily="34" charset="0"/>
              <a:buChar char="-"/>
            </a:pPr>
            <a:r>
              <a:rPr lang="en-US" sz="1500" dirty="0">
                <a:effectLst/>
                <a:latin typeface="Times New Roman" panose="02020603050405020304" pitchFamily="18" charset="0"/>
                <a:ea typeface="Calibri" panose="020F0502020204030204" pitchFamily="34" charset="0"/>
              </a:rPr>
              <a:t>God delights in his creation of Man</a:t>
            </a:r>
          </a:p>
          <a:p>
            <a:pPr lvl="1" indent="-342900">
              <a:lnSpc>
                <a:spcPct val="115000"/>
              </a:lnSpc>
              <a:spcBef>
                <a:spcPts val="0"/>
              </a:spcBef>
              <a:buFont typeface="Calibri" panose="020F0502020204030204" pitchFamily="34" charset="0"/>
              <a:buChar char="-"/>
            </a:pPr>
            <a:r>
              <a:rPr lang="en-US" sz="1500" dirty="0">
                <a:effectLst/>
                <a:latin typeface="Times New Roman" panose="02020603050405020304" pitchFamily="18" charset="0"/>
                <a:ea typeface="Calibri" panose="020F0502020204030204" pitchFamily="34" charset="0"/>
              </a:rPr>
              <a:t>God considers man his great master work</a:t>
            </a:r>
          </a:p>
          <a:p>
            <a:pPr lvl="1" indent="-342900">
              <a:lnSpc>
                <a:spcPct val="115000"/>
              </a:lnSpc>
              <a:spcBef>
                <a:spcPts val="0"/>
              </a:spcBef>
              <a:buFont typeface="Calibri" panose="020F0502020204030204" pitchFamily="34" charset="0"/>
              <a:buChar char="-"/>
            </a:pPr>
            <a:r>
              <a:rPr lang="en-US" sz="1500" dirty="0">
                <a:effectLst/>
                <a:latin typeface="Times New Roman" panose="02020603050405020304" pitchFamily="18" charset="0"/>
                <a:ea typeface="Calibri" panose="020F0502020204030204" pitchFamily="34" charset="0"/>
              </a:rPr>
              <a:t>God created us to have relationship with us</a:t>
            </a:r>
          </a:p>
          <a:p>
            <a:pPr lvl="1" indent="-342900">
              <a:lnSpc>
                <a:spcPct val="115000"/>
              </a:lnSpc>
              <a:spcBef>
                <a:spcPts val="0"/>
              </a:spcBef>
              <a:buFont typeface="Calibri" panose="020F0502020204030204" pitchFamily="34" charset="0"/>
              <a:buChar char="-"/>
            </a:pPr>
            <a:r>
              <a:rPr lang="en-US" sz="1500" dirty="0">
                <a:effectLst/>
                <a:latin typeface="Times New Roman" panose="02020603050405020304" pitchFamily="18" charset="0"/>
                <a:ea typeface="Calibri" panose="020F0502020204030204" pitchFamily="34" charset="0"/>
              </a:rPr>
              <a:t>God’s love is personal; cares about each of us</a:t>
            </a:r>
          </a:p>
          <a:p>
            <a:pPr lvl="1" indent="-342900">
              <a:lnSpc>
                <a:spcPct val="115000"/>
              </a:lnSpc>
              <a:spcBef>
                <a:spcPts val="0"/>
              </a:spcBef>
              <a:buFont typeface="Calibri" panose="020F0502020204030204" pitchFamily="34" charset="0"/>
              <a:buChar char="-"/>
            </a:pPr>
            <a:r>
              <a:rPr lang="en-US" sz="1500" dirty="0">
                <a:effectLst/>
                <a:latin typeface="Times New Roman" panose="02020603050405020304" pitchFamily="18" charset="0"/>
                <a:ea typeface="Calibri" panose="020F0502020204030204" pitchFamily="34" charset="0"/>
              </a:rPr>
              <a:t>God loves mankind enough that he was willing to die for us</a:t>
            </a:r>
          </a:p>
          <a:p>
            <a:pPr marL="0" marR="0" indent="0" algn="ctr">
              <a:spcBef>
                <a:spcPts val="0"/>
              </a:spcBef>
              <a:spcAft>
                <a:spcPts val="0"/>
              </a:spcAft>
              <a:buNone/>
            </a:pPr>
            <a:r>
              <a:rPr lang="en-US" sz="1500" i="1" dirty="0">
                <a:latin typeface="Times New Roman" panose="02020603050405020304" pitchFamily="18" charset="0"/>
                <a:ea typeface="Times New Roman" panose="02020603050405020304" pitchFamily="18" charset="0"/>
              </a:rPr>
              <a:t>(</a:t>
            </a:r>
            <a:r>
              <a:rPr lang="en-US" sz="1500" i="1" dirty="0">
                <a:effectLst/>
                <a:latin typeface="Times New Roman" panose="02020603050405020304" pitchFamily="18" charset="0"/>
                <a:ea typeface="Times New Roman" panose="02020603050405020304" pitchFamily="18" charset="0"/>
              </a:rPr>
              <a:t>N</a:t>
            </a:r>
            <a:r>
              <a:rPr lang="en-US" sz="1200" i="1" dirty="0">
                <a:effectLst/>
                <a:latin typeface="Times New Roman" panose="02020603050405020304" pitchFamily="18" charset="0"/>
                <a:ea typeface="Times New Roman" panose="02020603050405020304" pitchFamily="18" charset="0"/>
              </a:rPr>
              <a:t>ew Bible Dictionary</a:t>
            </a:r>
            <a:r>
              <a:rPr lang="en-US" sz="1200" dirty="0">
                <a:effectLst/>
                <a:latin typeface="Times New Roman" panose="02020603050405020304" pitchFamily="18" charset="0"/>
                <a:ea typeface="Times New Roman" panose="02020603050405020304" pitchFamily="18" charset="0"/>
              </a:rPr>
              <a:t>, #770, p. 752 (1</a:t>
            </a:r>
            <a:r>
              <a:rPr lang="en-US" sz="1200" baseline="30000" dirty="0">
                <a:effectLst/>
                <a:latin typeface="Times New Roman" panose="02020603050405020304" pitchFamily="18" charset="0"/>
                <a:ea typeface="Times New Roman" panose="02020603050405020304" pitchFamily="18" charset="0"/>
              </a:rPr>
              <a:t>st</a:t>
            </a:r>
            <a:r>
              <a:rPr lang="en-US" sz="1200" dirty="0">
                <a:effectLst/>
                <a:latin typeface="Times New Roman" panose="02020603050405020304" pitchFamily="18" charset="0"/>
                <a:ea typeface="Times New Roman" panose="02020603050405020304" pitchFamily="18" charset="0"/>
              </a:rPr>
              <a:t> Edition), </a:t>
            </a:r>
            <a:r>
              <a:rPr lang="en-US" sz="600" u="sng" dirty="0">
                <a:solidFill>
                  <a:srgbClr val="0563C1"/>
                </a:solidFill>
                <a:effectLst/>
                <a:latin typeface="Times New Roman" panose="02020603050405020304" pitchFamily="18" charset="0"/>
                <a:ea typeface="Times New Roman" panose="02020603050405020304" pitchFamily="18" charset="0"/>
                <a:hlinkClick r:id="rId3"/>
              </a:rPr>
              <a:t>https://babel.hathitrust.org/cgi/pt?id=mdp.39015014729894&amp;view=1up&amp;seq=770&amp;size=125&amp;q1=aheb</a:t>
            </a:r>
            <a:r>
              <a:rPr lang="en-US" sz="1000" dirty="0">
                <a:effectLst/>
                <a:latin typeface="Times New Roman" panose="02020603050405020304" pitchFamily="18" charset="0"/>
                <a:ea typeface="Times New Roman" panose="02020603050405020304" pitchFamily="18" charset="0"/>
              </a:rPr>
              <a:t> )</a:t>
            </a:r>
          </a:p>
          <a:p>
            <a:endParaRPr lang="en-US" dirty="0"/>
          </a:p>
        </p:txBody>
      </p:sp>
      <p:sp>
        <p:nvSpPr>
          <p:cNvPr id="6" name="TextBox 5">
            <a:extLst>
              <a:ext uri="{FF2B5EF4-FFF2-40B4-BE49-F238E27FC236}">
                <a16:creationId xmlns:a16="http://schemas.microsoft.com/office/drawing/2014/main" id="{59063801-A975-195D-3FF1-4EA998197A07}"/>
              </a:ext>
            </a:extLst>
          </p:cNvPr>
          <p:cNvSpPr txBox="1"/>
          <p:nvPr/>
        </p:nvSpPr>
        <p:spPr>
          <a:xfrm>
            <a:off x="63596" y="6405282"/>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57889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6E49-F94F-5AC4-93F5-A1586159DA09}"/>
              </a:ext>
            </a:extLst>
          </p:cNvPr>
          <p:cNvSpPr>
            <a:spLocks noGrp="1"/>
          </p:cNvSpPr>
          <p:nvPr>
            <p:ph type="title"/>
          </p:nvPr>
        </p:nvSpPr>
        <p:spPr/>
        <p:txBody>
          <a:bodyPr/>
          <a:lstStyle/>
          <a:p>
            <a:r>
              <a:rPr lang="en-US" sz="4200" dirty="0"/>
              <a:t>But ‘Why Does Divine Intimacy Require Holiness’? </a:t>
            </a:r>
            <a:endParaRPr lang="en-US" b="1" dirty="0"/>
          </a:p>
        </p:txBody>
      </p:sp>
      <p:sp>
        <p:nvSpPr>
          <p:cNvPr id="3" name="Content Placeholder 2">
            <a:extLst>
              <a:ext uri="{FF2B5EF4-FFF2-40B4-BE49-F238E27FC236}">
                <a16:creationId xmlns:a16="http://schemas.microsoft.com/office/drawing/2014/main" id="{3EEE6844-C35F-5827-F9AF-FBF8549EB0EA}"/>
              </a:ext>
            </a:extLst>
          </p:cNvPr>
          <p:cNvSpPr>
            <a:spLocks noGrp="1"/>
          </p:cNvSpPr>
          <p:nvPr>
            <p:ph idx="1"/>
          </p:nvPr>
        </p:nvSpPr>
        <p:spPr>
          <a:xfrm>
            <a:off x="1103312" y="2052919"/>
            <a:ext cx="8946541" cy="3706044"/>
          </a:xfrm>
        </p:spPr>
        <p:txBody>
          <a:bodyPr/>
          <a:lstStyle/>
          <a:p>
            <a:r>
              <a:rPr lang="en-US" dirty="0"/>
              <a:t>Divine Intimacy is a </a:t>
            </a:r>
            <a:r>
              <a:rPr lang="en-US" b="1" i="1" dirty="0"/>
              <a:t>quite intimate union </a:t>
            </a:r>
            <a:r>
              <a:rPr lang="en-US" dirty="0"/>
              <a:t>with an All-Holy God </a:t>
            </a:r>
          </a:p>
          <a:p>
            <a:r>
              <a:rPr lang="en-US" dirty="0"/>
              <a:t>Sex Unites not just our Bodies, but also our Souls (Gen 2, Mt 19)</a:t>
            </a:r>
          </a:p>
          <a:p>
            <a:r>
              <a:rPr lang="en-US" dirty="0"/>
              <a:t>Baptism makes us ‘One Spirit with Him’ (I Cor 6.19)</a:t>
            </a:r>
          </a:p>
          <a:p>
            <a:pPr marL="0" indent="0">
              <a:buNone/>
            </a:pPr>
            <a:endParaRPr lang="en-US" dirty="0"/>
          </a:p>
          <a:p>
            <a:pPr marL="0" indent="0">
              <a:buNone/>
            </a:pPr>
            <a:r>
              <a:rPr lang="en-US" dirty="0"/>
              <a:t>In other words, </a:t>
            </a:r>
          </a:p>
          <a:p>
            <a:r>
              <a:rPr lang="en-US" dirty="0"/>
              <a:t>Sexual Intimacy of Bodies </a:t>
            </a:r>
            <a:r>
              <a:rPr lang="en-US" dirty="0">
                <a:sym typeface="Wingdings" pitchFamily="2" charset="2"/>
              </a:rPr>
              <a:t> Intimacy of Souls</a:t>
            </a:r>
          </a:p>
          <a:p>
            <a:r>
              <a:rPr lang="en-US" dirty="0">
                <a:sym typeface="Wingdings" pitchFamily="2" charset="2"/>
              </a:rPr>
              <a:t>Sacramental Marriage unites two persons, </a:t>
            </a:r>
            <a:r>
              <a:rPr lang="en-US" b="1" i="1" dirty="0">
                <a:sym typeface="Wingdings" pitchFamily="2" charset="2"/>
              </a:rPr>
              <a:t>who together</a:t>
            </a:r>
            <a:r>
              <a:rPr lang="en-US" dirty="0">
                <a:sym typeface="Wingdings" pitchFamily="2" charset="2"/>
              </a:rPr>
              <a:t>, are joined to Christ’s body and filled with his Spirit</a:t>
            </a:r>
            <a:endParaRPr lang="en-US" dirty="0"/>
          </a:p>
        </p:txBody>
      </p:sp>
      <p:sp>
        <p:nvSpPr>
          <p:cNvPr id="6" name="TextBox 5">
            <a:extLst>
              <a:ext uri="{FF2B5EF4-FFF2-40B4-BE49-F238E27FC236}">
                <a16:creationId xmlns:a16="http://schemas.microsoft.com/office/drawing/2014/main" id="{609677CE-8F00-9C2E-83F5-491864AF818D}"/>
              </a:ext>
            </a:extLst>
          </p:cNvPr>
          <p:cNvSpPr txBox="1"/>
          <p:nvPr/>
        </p:nvSpPr>
        <p:spPr>
          <a:xfrm>
            <a:off x="104846" y="6416639"/>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43266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3923F9-3176-EC19-942C-2FBABF073FBD}"/>
              </a:ext>
            </a:extLst>
          </p:cNvPr>
          <p:cNvSpPr>
            <a:spLocks noGrp="1"/>
          </p:cNvSpPr>
          <p:nvPr>
            <p:ph type="subTitle" idx="1"/>
          </p:nvPr>
        </p:nvSpPr>
        <p:spPr>
          <a:xfrm>
            <a:off x="970571" y="1231465"/>
            <a:ext cx="10153041" cy="5245535"/>
          </a:xfrm>
        </p:spPr>
        <p:txBody>
          <a:bodyPr vert="horz" lIns="91440" tIns="45720" rIns="91440" bIns="45720" rtlCol="0" anchor="ctr">
            <a:normAutofit fontScale="85000" lnSpcReduction="10000"/>
          </a:bodyPr>
          <a:lstStyle/>
          <a:p>
            <a:pPr marL="342900" marR="0" lvl="0" indent="-342900">
              <a:buClr>
                <a:schemeClr val="bg2">
                  <a:lumMod val="40000"/>
                  <a:lumOff val="60000"/>
                </a:schemeClr>
              </a:buClr>
              <a:buFont typeface="Wingdings 3" charset="2"/>
              <a:buChar char=""/>
            </a:pPr>
            <a:r>
              <a:rPr lang="en-US" dirty="0">
                <a:solidFill>
                  <a:schemeClr val="tx1"/>
                </a:solidFill>
                <a:effectLst/>
              </a:rPr>
              <a:t>Why did god make sex </a:t>
            </a:r>
            <a:r>
              <a:rPr lang="en-US" i="1" dirty="0">
                <a:solidFill>
                  <a:schemeClr val="tx1"/>
                </a:solidFill>
                <a:effectLst/>
              </a:rPr>
              <a:t>so pleasurable</a:t>
            </a:r>
            <a:r>
              <a:rPr lang="en-US" dirty="0">
                <a:solidFill>
                  <a:schemeClr val="tx1"/>
                </a:solidFill>
              </a:rPr>
              <a:t>? </a:t>
            </a:r>
          </a:p>
          <a:p>
            <a:pPr marL="800100" lvl="1" indent="-342900" algn="l">
              <a:buClr>
                <a:schemeClr val="bg2">
                  <a:lumMod val="40000"/>
                  <a:lumOff val="60000"/>
                </a:schemeClr>
              </a:buClr>
              <a:buFont typeface="Wingdings 3" charset="2"/>
              <a:buChar char=""/>
            </a:pPr>
            <a:r>
              <a:rPr lang="en-US" dirty="0">
                <a:solidFill>
                  <a:schemeClr val="tx1"/>
                </a:solidFill>
              </a:rPr>
              <a:t>T</a:t>
            </a:r>
            <a:r>
              <a:rPr lang="en-US" dirty="0">
                <a:solidFill>
                  <a:schemeClr val="tx1"/>
                </a:solidFill>
                <a:effectLst/>
              </a:rPr>
              <a:t>he most intense of bodily pleasures rewards procreation but also infuses a sensory component to the marital joy of the union of two souls. </a:t>
            </a:r>
          </a:p>
          <a:p>
            <a:pPr marL="800100" lvl="1" indent="-342900" algn="l">
              <a:buClr>
                <a:schemeClr val="bg2">
                  <a:lumMod val="40000"/>
                  <a:lumOff val="60000"/>
                </a:schemeClr>
              </a:buClr>
              <a:buFont typeface="Wingdings 3" charset="2"/>
              <a:buChar char=""/>
            </a:pPr>
            <a:r>
              <a:rPr lang="en-US" dirty="0">
                <a:solidFill>
                  <a:schemeClr val="tx1"/>
                </a:solidFill>
                <a:effectLst/>
              </a:rPr>
              <a:t>Mystical union between our souls </a:t>
            </a:r>
            <a:r>
              <a:rPr lang="en-US" dirty="0">
                <a:solidFill>
                  <a:schemeClr val="tx1"/>
                </a:solidFill>
              </a:rPr>
              <a:t>with God </a:t>
            </a:r>
            <a:r>
              <a:rPr lang="en-US" dirty="0">
                <a:solidFill>
                  <a:schemeClr val="tx1"/>
                </a:solidFill>
                <a:effectLst/>
              </a:rPr>
              <a:t>seems </a:t>
            </a:r>
            <a:r>
              <a:rPr lang="en-US" dirty="0">
                <a:solidFill>
                  <a:schemeClr val="tx1"/>
                </a:solidFill>
              </a:rPr>
              <a:t>to be marked by an analogous rapture, e.g., </a:t>
            </a:r>
            <a:r>
              <a:rPr lang="en-US" i="1" dirty="0">
                <a:solidFill>
                  <a:schemeClr val="tx1"/>
                </a:solidFill>
              </a:rPr>
              <a:t>Song of Songs</a:t>
            </a:r>
            <a:r>
              <a:rPr lang="en-US" dirty="0">
                <a:solidFill>
                  <a:schemeClr val="tx1"/>
                </a:solidFill>
              </a:rPr>
              <a:t>  </a:t>
            </a:r>
            <a:r>
              <a:rPr lang="en-US" dirty="0">
                <a:solidFill>
                  <a:schemeClr val="tx1"/>
                </a:solidFill>
                <a:effectLst/>
              </a:rPr>
              <a:t>(see </a:t>
            </a:r>
            <a:r>
              <a:rPr lang="en-US" i="1" dirty="0">
                <a:solidFill>
                  <a:schemeClr val="tx1"/>
                </a:solidFill>
                <a:effectLst/>
              </a:rPr>
              <a:t>Fulfillment of All Desire </a:t>
            </a:r>
            <a:r>
              <a:rPr lang="en-US" dirty="0">
                <a:solidFill>
                  <a:schemeClr val="tx1"/>
                </a:solidFill>
                <a:effectLst/>
              </a:rPr>
              <a:t>for a survey of Spiritual Doctors of the Church). </a:t>
            </a:r>
          </a:p>
          <a:p>
            <a:pPr marL="342900" marR="0" lvl="0" indent="-342900">
              <a:buClr>
                <a:schemeClr val="bg2">
                  <a:lumMod val="40000"/>
                  <a:lumOff val="60000"/>
                </a:schemeClr>
              </a:buClr>
              <a:buFont typeface="Wingdings 3" charset="2"/>
              <a:buChar char=""/>
            </a:pPr>
            <a:r>
              <a:rPr lang="en-US" dirty="0">
                <a:solidFill>
                  <a:schemeClr val="tx1"/>
                </a:solidFill>
                <a:effectLst/>
              </a:rPr>
              <a:t>Sensory Nervous System</a:t>
            </a:r>
          </a:p>
          <a:p>
            <a:pPr marL="742950" marR="0" lvl="1" indent="-285750" algn="l">
              <a:buClr>
                <a:schemeClr val="bg2">
                  <a:lumMod val="40000"/>
                  <a:lumOff val="60000"/>
                </a:schemeClr>
              </a:buClr>
              <a:buFont typeface="Wingdings 3" charset="2"/>
              <a:buChar char=""/>
            </a:pPr>
            <a:r>
              <a:rPr lang="en-US" dirty="0">
                <a:solidFill>
                  <a:schemeClr val="tx1"/>
                </a:solidFill>
                <a:effectLst/>
              </a:rPr>
              <a:t>Homeostasis: the neurotransmitters that register pleasure are quickly depleted! This keeps the pleasure circuits from overloading. </a:t>
            </a:r>
            <a:r>
              <a:rPr lang="en-US" dirty="0">
                <a:solidFill>
                  <a:schemeClr val="tx1"/>
                </a:solidFill>
              </a:rPr>
              <a:t>Why </a:t>
            </a:r>
            <a:r>
              <a:rPr lang="en-US" dirty="0">
                <a:solidFill>
                  <a:schemeClr val="tx1"/>
                </a:solidFill>
                <a:effectLst/>
              </a:rPr>
              <a:t>the first bite is the best … Why p</a:t>
            </a:r>
            <a:r>
              <a:rPr lang="en-US" dirty="0">
                <a:solidFill>
                  <a:schemeClr val="tx1"/>
                </a:solidFill>
              </a:rPr>
              <a:t>erfume loses its fragrance (only to our nose) after a few minutes. </a:t>
            </a:r>
          </a:p>
          <a:p>
            <a:pPr marL="742950" lvl="1" indent="-285750" algn="l">
              <a:buClr>
                <a:schemeClr val="bg2">
                  <a:lumMod val="40000"/>
                  <a:lumOff val="60000"/>
                </a:schemeClr>
              </a:buClr>
              <a:buFont typeface="Wingdings 3" charset="2"/>
              <a:buChar char=""/>
            </a:pPr>
            <a:r>
              <a:rPr lang="en-US" dirty="0">
                <a:solidFill>
                  <a:schemeClr val="tx1"/>
                </a:solidFill>
              </a:rPr>
              <a:t>Pleasure seeking behaviors deplete </a:t>
            </a:r>
            <a:r>
              <a:rPr lang="en-US" dirty="0">
                <a:solidFill>
                  <a:schemeClr val="tx1"/>
                </a:solidFill>
                <a:effectLst/>
              </a:rPr>
              <a:t>either sensory or dopaminergic neurotransmitters (or both)</a:t>
            </a:r>
          </a:p>
          <a:p>
            <a:pPr marL="742950" marR="0" lvl="1" indent="-285750" algn="l">
              <a:buClr>
                <a:schemeClr val="bg2">
                  <a:lumMod val="40000"/>
                  <a:lumOff val="60000"/>
                </a:schemeClr>
              </a:buClr>
              <a:buFont typeface="Wingdings 3" charset="2"/>
              <a:buChar char=""/>
            </a:pPr>
            <a:r>
              <a:rPr lang="en-US" dirty="0">
                <a:solidFill>
                  <a:schemeClr val="tx1"/>
                </a:solidFill>
                <a:effectLst/>
              </a:rPr>
              <a:t>I</a:t>
            </a:r>
            <a:r>
              <a:rPr lang="en-US" dirty="0">
                <a:solidFill>
                  <a:schemeClr val="tx1"/>
                </a:solidFill>
              </a:rPr>
              <a:t>ntense pleasure from drugs and sex requires more and more intense stimulation to recruit additional neurotransmitters to “release pleasure”: this how we go from viewing lingerie to hard core porn. </a:t>
            </a:r>
          </a:p>
          <a:p>
            <a:pPr marL="285750" indent="-285750">
              <a:buClr>
                <a:schemeClr val="bg2">
                  <a:lumMod val="40000"/>
                  <a:lumOff val="60000"/>
                </a:schemeClr>
              </a:buClr>
              <a:buFont typeface="Wingdings 3" charset="2"/>
              <a:buChar char=""/>
            </a:pPr>
            <a:r>
              <a:rPr lang="en-US" dirty="0">
                <a:solidFill>
                  <a:schemeClr val="tx1"/>
                </a:solidFill>
              </a:rPr>
              <a:t>Reward system</a:t>
            </a:r>
          </a:p>
          <a:p>
            <a:pPr marL="742950" lvl="1" indent="-285750" algn="l">
              <a:buClr>
                <a:schemeClr val="bg2">
                  <a:lumMod val="40000"/>
                  <a:lumOff val="60000"/>
                </a:schemeClr>
              </a:buClr>
              <a:buFont typeface="Wingdings 3" charset="2"/>
              <a:buChar char=""/>
            </a:pPr>
            <a:r>
              <a:rPr lang="en-US" i="1" dirty="0">
                <a:solidFill>
                  <a:schemeClr val="tx1"/>
                </a:solidFill>
              </a:rPr>
              <a:t>Reward</a:t>
            </a:r>
            <a:r>
              <a:rPr lang="en-US" dirty="0">
                <a:solidFill>
                  <a:schemeClr val="tx1"/>
                </a:solidFill>
              </a:rPr>
              <a:t> is the attractive and motivational property of a stimulus that induces appetitive behavior … </a:t>
            </a:r>
          </a:p>
          <a:p>
            <a:pPr marL="742950" lvl="1" indent="-285750" algn="l">
              <a:buClr>
                <a:schemeClr val="bg2">
                  <a:lumMod val="40000"/>
                  <a:lumOff val="60000"/>
                </a:schemeClr>
              </a:buClr>
              <a:buFont typeface="Wingdings 3" charset="2"/>
              <a:buChar char=""/>
            </a:pPr>
            <a:r>
              <a:rPr lang="en-US" i="1" dirty="0">
                <a:solidFill>
                  <a:schemeClr val="tx1"/>
                </a:solidFill>
              </a:rPr>
              <a:t>Reward Cognition </a:t>
            </a:r>
            <a:r>
              <a:rPr lang="en-US" dirty="0">
                <a:solidFill>
                  <a:schemeClr val="tx1"/>
                </a:solidFill>
              </a:rPr>
              <a:t>increases the likelihood of survival and reproduction by causing associative learning, eliciting approach and consummatory behavior, and triggering positive emotions. </a:t>
            </a:r>
          </a:p>
          <a:p>
            <a:pPr marL="742950" lvl="1" indent="-285750" algn="l">
              <a:buClr>
                <a:schemeClr val="bg2">
                  <a:lumMod val="40000"/>
                  <a:lumOff val="60000"/>
                </a:schemeClr>
              </a:buClr>
              <a:buFont typeface="Wingdings 3" charset="2"/>
              <a:buChar char=""/>
            </a:pPr>
            <a:r>
              <a:rPr lang="en-US" i="1" dirty="0">
                <a:solidFill>
                  <a:schemeClr val="tx1"/>
                </a:solidFill>
              </a:rPr>
              <a:t>Dopamine</a:t>
            </a:r>
            <a:r>
              <a:rPr lang="en-US" dirty="0">
                <a:solidFill>
                  <a:schemeClr val="tx1"/>
                </a:solidFill>
              </a:rPr>
              <a:t> is the neurotransmitter that gives you feelings of pleasure, satisfaction and motivation.</a:t>
            </a:r>
          </a:p>
          <a:p>
            <a:pPr marL="7938" lvl="1">
              <a:buClr>
                <a:schemeClr val="bg2">
                  <a:lumMod val="40000"/>
                  <a:lumOff val="60000"/>
                </a:schemeClr>
              </a:buClr>
            </a:pPr>
            <a:r>
              <a:rPr lang="en-US" sz="1200" dirty="0">
                <a:solidFill>
                  <a:schemeClr val="tx1"/>
                </a:solidFill>
              </a:rPr>
              <a:t>(See </a:t>
            </a:r>
            <a:r>
              <a:rPr lang="en-US" sz="1200" dirty="0">
                <a:solidFill>
                  <a:schemeClr val="tx1"/>
                </a:solidFill>
                <a:hlinkClick r:id="rId4"/>
              </a:rPr>
              <a:t>https://en.wikipedia.org/wiki/Reward_system</a:t>
            </a:r>
            <a:r>
              <a:rPr lang="en-US" sz="1200" dirty="0">
                <a:solidFill>
                  <a:schemeClr val="tx1"/>
                </a:solidFill>
              </a:rPr>
              <a:t> and https://</a:t>
            </a:r>
            <a:r>
              <a:rPr lang="en-US" sz="1200" dirty="0" err="1">
                <a:solidFill>
                  <a:schemeClr val="tx1"/>
                </a:solidFill>
              </a:rPr>
              <a:t>en.wikipedia.org</a:t>
            </a:r>
            <a:r>
              <a:rPr lang="en-US" sz="1200" dirty="0">
                <a:solidFill>
                  <a:schemeClr val="tx1"/>
                </a:solidFill>
              </a:rPr>
              <a:t>/wiki/Addiction )</a:t>
            </a:r>
          </a:p>
        </p:txBody>
      </p:sp>
      <p:pic>
        <p:nvPicPr>
          <p:cNvPr id="41" name="Picture 4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3" name="Picture 4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5" name="Oval 4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7" name="Picture 4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9" name="Picture 4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5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descr="A waterfall surrounded by rocks and bushes&#10;&#10;Description automatically generated">
            <a:extLst>
              <a:ext uri="{FF2B5EF4-FFF2-40B4-BE49-F238E27FC236}">
                <a16:creationId xmlns:a16="http://schemas.microsoft.com/office/drawing/2014/main" id="{003B4417-2FFF-3749-F0CA-69FCD7FECDB0}"/>
              </a:ext>
            </a:extLst>
          </p:cNvPr>
          <p:cNvPicPr>
            <a:picLocks noChangeAspect="1"/>
          </p:cNvPicPr>
          <p:nvPr/>
        </p:nvPicPr>
        <p:blipFill rotWithShape="1">
          <a:blip r:embed="rId9">
            <a:duotone>
              <a:prstClr val="black"/>
              <a:schemeClr val="accent5">
                <a:tint val="45000"/>
                <a:satMod val="400000"/>
              </a:schemeClr>
            </a:duotone>
            <a:alphaModFix amt="15000"/>
          </a:blip>
          <a:srcRect/>
          <a:stretch/>
        </p:blipFill>
        <p:spPr>
          <a:xfrm>
            <a:off x="67132" y="10"/>
            <a:ext cx="12191980" cy="6857990"/>
          </a:xfrm>
          <a:prstGeom prst="rect">
            <a:avLst/>
          </a:prstGeom>
        </p:spPr>
      </p:pic>
      <p:sp>
        <p:nvSpPr>
          <p:cNvPr id="2" name="Title 1">
            <a:extLst>
              <a:ext uri="{FF2B5EF4-FFF2-40B4-BE49-F238E27FC236}">
                <a16:creationId xmlns:a16="http://schemas.microsoft.com/office/drawing/2014/main" id="{DC281DFF-A34F-FB5C-9A36-CB25AB1EBC3C}"/>
              </a:ext>
            </a:extLst>
          </p:cNvPr>
          <p:cNvSpPr>
            <a:spLocks noGrp="1"/>
          </p:cNvSpPr>
          <p:nvPr>
            <p:ph type="ctrTitle"/>
          </p:nvPr>
        </p:nvSpPr>
        <p:spPr>
          <a:xfrm>
            <a:off x="646111" y="452718"/>
            <a:ext cx="9404723" cy="839429"/>
          </a:xfrm>
        </p:spPr>
        <p:txBody>
          <a:bodyPr vert="horz" lIns="91440" tIns="45720" rIns="91440" bIns="45720" rtlCol="0" anchor="t">
            <a:normAutofit fontScale="90000"/>
          </a:bodyPr>
          <a:lstStyle/>
          <a:p>
            <a:r>
              <a:rPr lang="en-US" sz="4200" dirty="0"/>
              <a:t>True Sex Ed: Lessons from Neuroscience</a:t>
            </a:r>
          </a:p>
        </p:txBody>
      </p:sp>
      <p:sp>
        <p:nvSpPr>
          <p:cNvPr id="53" name="Rectangle 52">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1CBAC90B-C33E-83A0-FCF3-E38D4CBDBD88}"/>
              </a:ext>
            </a:extLst>
          </p:cNvPr>
          <p:cNvSpPr txBox="1"/>
          <p:nvPr/>
        </p:nvSpPr>
        <p:spPr>
          <a:xfrm>
            <a:off x="67132" y="6422663"/>
            <a:ext cx="6129230"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38770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3" name="Picture 4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5" name="Oval 4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7" name="Picture 4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9" name="Picture 4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5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descr="A waterfall surrounded by rocks and bushes&#10;&#10;Description automatically generated">
            <a:extLst>
              <a:ext uri="{FF2B5EF4-FFF2-40B4-BE49-F238E27FC236}">
                <a16:creationId xmlns:a16="http://schemas.microsoft.com/office/drawing/2014/main" id="{003B4417-2FFF-3749-F0CA-69FCD7FECDB0}"/>
              </a:ext>
            </a:extLst>
          </p:cNvPr>
          <p:cNvPicPr>
            <a:picLocks noChangeAspect="1"/>
          </p:cNvPicPr>
          <p:nvPr/>
        </p:nvPicPr>
        <p:blipFill rotWithShape="1">
          <a:blip r:embed="rId8">
            <a:duotone>
              <a:prstClr val="black"/>
              <a:schemeClr val="accent5">
                <a:tint val="45000"/>
                <a:satMod val="400000"/>
              </a:schemeClr>
            </a:duotone>
            <a:alphaModFix amt="15000"/>
          </a:blip>
          <a:srcRect/>
          <a:stretch/>
        </p:blipFill>
        <p:spPr>
          <a:xfrm>
            <a:off x="67132" y="10"/>
            <a:ext cx="12191980" cy="6857990"/>
          </a:xfrm>
          <a:prstGeom prst="rect">
            <a:avLst/>
          </a:prstGeom>
        </p:spPr>
      </p:pic>
      <p:sp>
        <p:nvSpPr>
          <p:cNvPr id="2" name="Title 1">
            <a:extLst>
              <a:ext uri="{FF2B5EF4-FFF2-40B4-BE49-F238E27FC236}">
                <a16:creationId xmlns:a16="http://schemas.microsoft.com/office/drawing/2014/main" id="{DC281DFF-A34F-FB5C-9A36-CB25AB1EBC3C}"/>
              </a:ext>
            </a:extLst>
          </p:cNvPr>
          <p:cNvSpPr>
            <a:spLocks noGrp="1"/>
          </p:cNvSpPr>
          <p:nvPr>
            <p:ph type="ctrTitle"/>
          </p:nvPr>
        </p:nvSpPr>
        <p:spPr>
          <a:xfrm>
            <a:off x="646111" y="452718"/>
            <a:ext cx="9404723" cy="839429"/>
          </a:xfrm>
        </p:spPr>
        <p:txBody>
          <a:bodyPr vert="horz" lIns="91440" tIns="45720" rIns="91440" bIns="45720" rtlCol="0" anchor="t">
            <a:normAutofit fontScale="90000"/>
          </a:bodyPr>
          <a:lstStyle/>
          <a:p>
            <a:r>
              <a:rPr lang="en-US" sz="4200" dirty="0"/>
              <a:t>True Sex Ed: Lessons from Neuroscience</a:t>
            </a:r>
          </a:p>
        </p:txBody>
      </p:sp>
      <p:sp>
        <p:nvSpPr>
          <p:cNvPr id="53" name="Rectangle 52">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BE3923F9-3176-EC19-942C-2FBABF073FBD}"/>
              </a:ext>
            </a:extLst>
          </p:cNvPr>
          <p:cNvSpPr>
            <a:spLocks noGrp="1"/>
          </p:cNvSpPr>
          <p:nvPr>
            <p:ph type="subTitle" idx="1"/>
          </p:nvPr>
        </p:nvSpPr>
        <p:spPr>
          <a:xfrm>
            <a:off x="970571" y="1231465"/>
            <a:ext cx="10153041" cy="5245535"/>
          </a:xfrm>
        </p:spPr>
        <p:txBody>
          <a:bodyPr vert="horz" lIns="91440" tIns="45720" rIns="91440" bIns="45720" rtlCol="0" anchor="ctr">
            <a:normAutofit/>
          </a:bodyPr>
          <a:lstStyle/>
          <a:p>
            <a:pPr marL="285750" indent="-285750">
              <a:buClr>
                <a:schemeClr val="bg2">
                  <a:lumMod val="40000"/>
                  <a:lumOff val="60000"/>
                </a:schemeClr>
              </a:buClr>
              <a:buFont typeface="Wingdings 3" charset="2"/>
              <a:buChar char=""/>
            </a:pPr>
            <a:r>
              <a:rPr lang="en-US" dirty="0">
                <a:solidFill>
                  <a:schemeClr val="tx1"/>
                </a:solidFill>
              </a:rPr>
              <a:t>Sensory and reward systems help enslave us to Sin and addiction</a:t>
            </a:r>
          </a:p>
          <a:p>
            <a:pPr marL="742950" lvl="1" indent="-285750" algn="l">
              <a:buClr>
                <a:schemeClr val="bg2">
                  <a:lumMod val="40000"/>
                  <a:lumOff val="60000"/>
                </a:schemeClr>
              </a:buClr>
              <a:buFont typeface="Wingdings 3" charset="2"/>
              <a:buChar char=""/>
            </a:pPr>
            <a:r>
              <a:rPr lang="en-US" dirty="0">
                <a:solidFill>
                  <a:schemeClr val="tx1"/>
                </a:solidFill>
                <a:effectLst/>
              </a:rPr>
              <a:t>Absent self-control and Grace, Sensory and Reward Systems can slide us into </a:t>
            </a:r>
            <a:r>
              <a:rPr lang="en-US" b="1" i="1" dirty="0">
                <a:solidFill>
                  <a:schemeClr val="tx1"/>
                </a:solidFill>
                <a:effectLst/>
              </a:rPr>
              <a:t>Slavery to Sin</a:t>
            </a:r>
          </a:p>
          <a:p>
            <a:pPr marL="742950" lvl="1" indent="-285750" algn="l">
              <a:buClr>
                <a:schemeClr val="bg2">
                  <a:lumMod val="40000"/>
                  <a:lumOff val="60000"/>
                </a:schemeClr>
              </a:buClr>
              <a:buFont typeface="Wingdings 3" charset="2"/>
              <a:buChar char=""/>
            </a:pPr>
            <a:r>
              <a:rPr lang="en-US" dirty="0">
                <a:solidFill>
                  <a:schemeClr val="tx1"/>
                </a:solidFill>
                <a:effectLst/>
              </a:rPr>
              <a:t>… or </a:t>
            </a:r>
            <a:r>
              <a:rPr lang="en-US" b="1" i="1" dirty="0">
                <a:solidFill>
                  <a:schemeClr val="tx1"/>
                </a:solidFill>
                <a:effectLst/>
              </a:rPr>
              <a:t>even Addiction</a:t>
            </a:r>
            <a:r>
              <a:rPr lang="en-US" dirty="0">
                <a:solidFill>
                  <a:schemeClr val="tx1"/>
                </a:solidFill>
                <a:effectLst/>
              </a:rPr>
              <a:t>.  Classic signs of addiction include compulsive engagement in rewarding stimuli, preoccupation with substances or behavior, and continued use despite negative consequences. Habits and patterns associated with addiction are typically characterized by immediate gratification (short-term reward), coupled with delayed deleterious effects (long-term costs)</a:t>
            </a:r>
          </a:p>
          <a:p>
            <a:pPr marL="285750" indent="-285750">
              <a:buClr>
                <a:schemeClr val="bg2">
                  <a:lumMod val="40000"/>
                  <a:lumOff val="60000"/>
                </a:schemeClr>
              </a:buClr>
              <a:buFont typeface="Wingdings 3" charset="2"/>
              <a:buChar char=""/>
            </a:pPr>
            <a:r>
              <a:rPr lang="en-US" dirty="0">
                <a:solidFill>
                  <a:schemeClr val="tx1"/>
                </a:solidFill>
              </a:rPr>
              <a:t>Porn Fouls up normal arousal</a:t>
            </a:r>
          </a:p>
          <a:p>
            <a:pPr marL="742950" lvl="1" indent="-285750" algn="l">
              <a:buClr>
                <a:schemeClr val="bg2">
                  <a:lumMod val="40000"/>
                  <a:lumOff val="60000"/>
                </a:schemeClr>
              </a:buClr>
              <a:buFont typeface="Wingdings 3" charset="2"/>
              <a:buChar char=""/>
            </a:pPr>
            <a:r>
              <a:rPr lang="en-US" dirty="0">
                <a:solidFill>
                  <a:schemeClr val="tx1"/>
                </a:solidFill>
              </a:rPr>
              <a:t>Porn is usually visual but can also be a sexy story or the spoken word (phone sex) … Anything that titillates (produces sexual excitement), whether genitalia or a fetish. (an inanimate object or non-genital body part)</a:t>
            </a:r>
          </a:p>
          <a:p>
            <a:pPr marL="742950" lvl="1" indent="-285750" algn="l">
              <a:buClr>
                <a:schemeClr val="bg2">
                  <a:lumMod val="40000"/>
                  <a:lumOff val="60000"/>
                </a:schemeClr>
              </a:buClr>
              <a:buFont typeface="Wingdings 3" charset="2"/>
              <a:buChar char=""/>
            </a:pPr>
            <a:r>
              <a:rPr lang="en-US" dirty="0">
                <a:solidFill>
                  <a:schemeClr val="tx1"/>
                </a:solidFill>
              </a:rPr>
              <a:t>Desensitizes us to mild erotic visual cues</a:t>
            </a:r>
          </a:p>
          <a:p>
            <a:pPr marL="742950" lvl="1" indent="-285750" algn="l">
              <a:buClr>
                <a:schemeClr val="bg2">
                  <a:lumMod val="40000"/>
                  <a:lumOff val="60000"/>
                </a:schemeClr>
              </a:buClr>
              <a:buFont typeface="Wingdings 3" charset="2"/>
              <a:buChar char=""/>
            </a:pPr>
            <a:r>
              <a:rPr lang="en-US" dirty="0">
                <a:solidFill>
                  <a:schemeClr val="tx1"/>
                </a:solidFill>
                <a:effectLst/>
              </a:rPr>
              <a:t>Habituates us to arousal from ideal bodies  </a:t>
            </a:r>
          </a:p>
          <a:p>
            <a:pPr marL="7938" lvl="1">
              <a:buClr>
                <a:schemeClr val="bg2">
                  <a:lumMod val="40000"/>
                  <a:lumOff val="60000"/>
                </a:schemeClr>
              </a:buClr>
            </a:pPr>
            <a:r>
              <a:rPr lang="en-US" sz="1200" dirty="0">
                <a:solidFill>
                  <a:schemeClr val="tx1"/>
                </a:solidFill>
              </a:rPr>
              <a:t>(See </a:t>
            </a:r>
            <a:r>
              <a:rPr lang="en-US" sz="1200" dirty="0">
                <a:solidFill>
                  <a:schemeClr val="tx1"/>
                </a:solidFill>
                <a:hlinkClick r:id="rId9"/>
              </a:rPr>
              <a:t>https://en.wikipedia.org/wiki/Reward_system</a:t>
            </a:r>
            <a:r>
              <a:rPr lang="en-US" sz="1200" dirty="0">
                <a:solidFill>
                  <a:schemeClr val="tx1"/>
                </a:solidFill>
              </a:rPr>
              <a:t> and https://</a:t>
            </a:r>
            <a:r>
              <a:rPr lang="en-US" sz="1200" dirty="0" err="1">
                <a:solidFill>
                  <a:schemeClr val="tx1"/>
                </a:solidFill>
              </a:rPr>
              <a:t>en.wikipedia.org</a:t>
            </a:r>
            <a:r>
              <a:rPr lang="en-US" sz="1200" dirty="0">
                <a:solidFill>
                  <a:schemeClr val="tx1"/>
                </a:solidFill>
              </a:rPr>
              <a:t>/wiki/Addiction )</a:t>
            </a:r>
          </a:p>
        </p:txBody>
      </p:sp>
      <p:sp>
        <p:nvSpPr>
          <p:cNvPr id="6" name="TextBox 5">
            <a:extLst>
              <a:ext uri="{FF2B5EF4-FFF2-40B4-BE49-F238E27FC236}">
                <a16:creationId xmlns:a16="http://schemas.microsoft.com/office/drawing/2014/main" id="{079FA731-97A8-02BA-D5A4-F48B5AD54A24}"/>
              </a:ext>
            </a:extLst>
          </p:cNvPr>
          <p:cNvSpPr txBox="1"/>
          <p:nvPr/>
        </p:nvSpPr>
        <p:spPr>
          <a:xfrm>
            <a:off x="67132" y="6422663"/>
            <a:ext cx="6129230"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14924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Plant growing in a concrete crack">
            <a:extLst>
              <a:ext uri="{FF2B5EF4-FFF2-40B4-BE49-F238E27FC236}">
                <a16:creationId xmlns:a16="http://schemas.microsoft.com/office/drawing/2014/main" id="{14AD15A1-A35C-692D-94E0-0566CDD6F809}"/>
              </a:ext>
            </a:extLst>
          </p:cNvPr>
          <p:cNvPicPr>
            <a:picLocks noChangeAspect="1"/>
          </p:cNvPicPr>
          <p:nvPr/>
        </p:nvPicPr>
        <p:blipFill rotWithShape="1">
          <a:blip r:embed="rId3">
            <a:alphaModFix amt="57000"/>
          </a:blip>
          <a:srcRect r="13279"/>
          <a:stretch/>
        </p:blipFill>
        <p:spPr>
          <a:xfrm>
            <a:off x="554854" y="2307215"/>
            <a:ext cx="1627354" cy="1252595"/>
          </a:xfrm>
          <a:prstGeom prst="rect">
            <a:avLst/>
          </a:prstGeom>
          <a:effectLst>
            <a:outerShdw blurRad="50800" dist="38100" dir="5400000" algn="t" rotWithShape="0">
              <a:prstClr val="black">
                <a:alpha val="43000"/>
              </a:prstClr>
            </a:outerShdw>
          </a:effectLst>
        </p:spPr>
      </p:pic>
      <p:pic>
        <p:nvPicPr>
          <p:cNvPr id="4" name="Picture 3" descr="A close up of a flowers">
            <a:extLst>
              <a:ext uri="{FF2B5EF4-FFF2-40B4-BE49-F238E27FC236}">
                <a16:creationId xmlns:a16="http://schemas.microsoft.com/office/drawing/2014/main" id="{536224C0-56DC-0BB6-660C-BCD57424BF64}"/>
              </a:ext>
            </a:extLst>
          </p:cNvPr>
          <p:cNvPicPr>
            <a:picLocks noChangeAspect="1"/>
          </p:cNvPicPr>
          <p:nvPr/>
        </p:nvPicPr>
        <p:blipFill rotWithShape="1">
          <a:blip r:embed="rId4">
            <a:alphaModFix amt="33000"/>
          </a:blip>
          <a:srcRect l="4933" r="8346"/>
          <a:stretch/>
        </p:blipFill>
        <p:spPr>
          <a:xfrm>
            <a:off x="3594886" y="1"/>
            <a:ext cx="8597114" cy="6821848"/>
          </a:xfrm>
          <a:prstGeom prst="rect">
            <a:avLst/>
          </a:prstGeom>
          <a:effectLst>
            <a:outerShdw blurRad="50800" dist="38100" dir="5400000" algn="t" rotWithShape="0">
              <a:prstClr val="black">
                <a:alpha val="43000"/>
              </a:prstClr>
            </a:outerShdw>
          </a:effectLst>
        </p:spPr>
      </p:pic>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191306" y="659660"/>
            <a:ext cx="10372988" cy="1325563"/>
          </a:xfrm>
        </p:spPr>
        <p:txBody>
          <a:bodyPr>
            <a:noAutofit/>
          </a:bodyPr>
          <a:lstStyle/>
          <a:p>
            <a:r>
              <a:rPr lang="en-US" kern="100" dirty="0">
                <a:solidFill>
                  <a:srgbClr val="FFFFFF"/>
                </a:solidFill>
                <a:effectLst/>
                <a:latin typeface="Aptos" panose="020B0004020202020204" pitchFamily="34" charset="0"/>
                <a:ea typeface="Aptos" panose="020B0004020202020204" pitchFamily="34" charset="0"/>
                <a:cs typeface="Segoe UI" panose="020B0502040204020203" pitchFamily="34" charset="0"/>
              </a:rPr>
              <a:t>IV. True Love: Helping others from Confusion and Disorder into Divine Intimacy </a:t>
            </a:r>
            <a:endParaRPr lang="en-US" dirty="0">
              <a:solidFill>
                <a:srgbClr val="FFFFFF"/>
              </a:solidFill>
            </a:endParaRPr>
          </a:p>
        </p:txBody>
      </p:sp>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982649" y="3993816"/>
            <a:ext cx="8946541" cy="1757924"/>
          </a:xfrm>
        </p:spPr>
        <p:txBody>
          <a:bodyPr>
            <a:normAutofit fontScale="92500" lnSpcReduction="10000"/>
          </a:bodyPr>
          <a:lstStyle/>
          <a:p>
            <a:pPr marR="0" lvl="0" algn="just">
              <a:spcBef>
                <a:spcPts val="0"/>
              </a:spcBef>
              <a:spcAft>
                <a:spcPts val="0"/>
              </a:spcAft>
              <a:buFont typeface="Wingdings" pitchFamily="2" charset="2"/>
              <a:buChar char="v"/>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Many ar</a:t>
            </a:r>
            <a:r>
              <a:rPr lang="en-US" sz="3200" kern="100" dirty="0">
                <a:latin typeface="Aptos" panose="020B0004020202020204" pitchFamily="34" charset="0"/>
                <a:ea typeface="Aptos" panose="020B0004020202020204" pitchFamily="34" charset="0"/>
                <a:cs typeface="Times New Roman" panose="02020603050405020304" pitchFamily="18" charset="0"/>
              </a:rPr>
              <a:t>e shrouded in </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Deep Ignorance</a:t>
            </a:r>
          </a:p>
          <a:p>
            <a:pPr marR="0" lvl="0" algn="just">
              <a:spcBef>
                <a:spcPts val="0"/>
              </a:spcBef>
              <a:spcAft>
                <a:spcPts val="0"/>
              </a:spcAft>
              <a:buFont typeface="Wingdings" pitchFamily="2" charset="2"/>
              <a:buChar char="v"/>
            </a:pPr>
            <a:r>
              <a:rPr lang="en-US" sz="3200" kern="100" dirty="0">
                <a:latin typeface="Aptos" panose="020B0004020202020204" pitchFamily="34" charset="0"/>
                <a:ea typeface="Aptos" panose="020B0004020202020204" pitchFamily="34" charset="0"/>
                <a:cs typeface="Times New Roman" panose="02020603050405020304" pitchFamily="18" charset="0"/>
              </a:rPr>
              <a:t>Many suffer </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Deep </a:t>
            </a:r>
            <a:r>
              <a:rPr lang="en-US" sz="3200" kern="100" dirty="0">
                <a:latin typeface="Aptos" panose="020B0004020202020204" pitchFamily="34" charset="0"/>
                <a:ea typeface="Aptos" panose="020B0004020202020204" pitchFamily="34" charset="0"/>
                <a:cs typeface="Times New Roman" panose="02020603050405020304" pitchFamily="18" charset="0"/>
              </a:rPr>
              <a:t>D</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estruction </a:t>
            </a:r>
          </a:p>
          <a:p>
            <a:pPr marR="0" lvl="0" algn="just">
              <a:spcBef>
                <a:spcPts val="0"/>
              </a:spcBef>
              <a:spcAft>
                <a:spcPts val="0"/>
              </a:spcAft>
              <a:buFont typeface="Wingdings" pitchFamily="2" charset="2"/>
              <a:buChar char="v"/>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even among those who self-identify as Christians</a:t>
            </a:r>
          </a:p>
          <a:p>
            <a:pPr marR="0" lvl="0" algn="just">
              <a:spcBef>
                <a:spcPts val="0"/>
              </a:spcBef>
              <a:spcAft>
                <a:spcPts val="0"/>
              </a:spcAft>
              <a:buFont typeface="Wingdings" pitchFamily="2" charset="2"/>
              <a:buChar char="v"/>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Some pastoral tips …. and some role playing</a:t>
            </a:r>
          </a:p>
          <a:p>
            <a:endParaRPr lang="en-US" sz="1700" dirty="0"/>
          </a:p>
        </p:txBody>
      </p:sp>
      <p:sp>
        <p:nvSpPr>
          <p:cNvPr id="12" name="Right Arrow 11">
            <a:extLst>
              <a:ext uri="{FF2B5EF4-FFF2-40B4-BE49-F238E27FC236}">
                <a16:creationId xmlns:a16="http://schemas.microsoft.com/office/drawing/2014/main" id="{C253482C-C47A-9F67-7624-D7AC6A036675}"/>
              </a:ext>
            </a:extLst>
          </p:cNvPr>
          <p:cNvSpPr/>
          <p:nvPr/>
        </p:nvSpPr>
        <p:spPr>
          <a:xfrm>
            <a:off x="2329747" y="2602564"/>
            <a:ext cx="1117600" cy="5232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5349554-FD57-B011-B7BC-83D9CB45B08D}"/>
              </a:ext>
            </a:extLst>
          </p:cNvPr>
          <p:cNvSpPr txBox="1"/>
          <p:nvPr/>
        </p:nvSpPr>
        <p:spPr>
          <a:xfrm>
            <a:off x="101409" y="6391452"/>
            <a:ext cx="6142980"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334659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Plant growing in a concrete crack">
            <a:extLst>
              <a:ext uri="{FF2B5EF4-FFF2-40B4-BE49-F238E27FC236}">
                <a16:creationId xmlns:a16="http://schemas.microsoft.com/office/drawing/2014/main" id="{14AD15A1-A35C-692D-94E0-0566CDD6F809}"/>
              </a:ext>
            </a:extLst>
          </p:cNvPr>
          <p:cNvPicPr>
            <a:picLocks noChangeAspect="1"/>
          </p:cNvPicPr>
          <p:nvPr/>
        </p:nvPicPr>
        <p:blipFill rotWithShape="1">
          <a:blip r:embed="rId3">
            <a:alphaModFix amt="35000"/>
          </a:blip>
          <a:srcRect r="13279"/>
          <a:stretch/>
        </p:blipFill>
        <p:spPr>
          <a:xfrm>
            <a:off x="554854" y="2307215"/>
            <a:ext cx="1627354" cy="1252595"/>
          </a:xfrm>
          <a:prstGeom prst="rect">
            <a:avLst/>
          </a:prstGeom>
          <a:effectLst>
            <a:outerShdw blurRad="50800" dist="38100" dir="5400000" algn="t" rotWithShape="0">
              <a:prstClr val="black">
                <a:alpha val="43000"/>
              </a:prstClr>
            </a:outerShdw>
          </a:effectLst>
        </p:spPr>
      </p:pic>
      <p:pic>
        <p:nvPicPr>
          <p:cNvPr id="4" name="Picture 3" descr="A close up of a flowers">
            <a:extLst>
              <a:ext uri="{FF2B5EF4-FFF2-40B4-BE49-F238E27FC236}">
                <a16:creationId xmlns:a16="http://schemas.microsoft.com/office/drawing/2014/main" id="{536224C0-56DC-0BB6-660C-BCD57424BF64}"/>
              </a:ext>
            </a:extLst>
          </p:cNvPr>
          <p:cNvPicPr>
            <a:picLocks noChangeAspect="1"/>
          </p:cNvPicPr>
          <p:nvPr/>
        </p:nvPicPr>
        <p:blipFill rotWithShape="1">
          <a:blip r:embed="rId4">
            <a:alphaModFix amt="33000"/>
          </a:blip>
          <a:srcRect l="4933" r="8346"/>
          <a:stretch/>
        </p:blipFill>
        <p:spPr>
          <a:xfrm>
            <a:off x="3594886" y="1"/>
            <a:ext cx="8597114" cy="6821848"/>
          </a:xfrm>
          <a:prstGeom prst="rect">
            <a:avLst/>
          </a:prstGeom>
          <a:effectLst>
            <a:outerShdw blurRad="50800" dist="38100" dir="5400000" algn="t" rotWithShape="0">
              <a:prstClr val="black">
                <a:alpha val="43000"/>
              </a:prstClr>
            </a:outerShdw>
          </a:effectLst>
        </p:spPr>
      </p:pic>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191306" y="659660"/>
            <a:ext cx="10372988" cy="1325563"/>
          </a:xfrm>
        </p:spPr>
        <p:txBody>
          <a:bodyPr>
            <a:noAutofit/>
          </a:bodyPr>
          <a:lstStyle/>
          <a:p>
            <a:pPr marL="0" marR="0" algn="just">
              <a:spcBef>
                <a:spcPts val="0"/>
              </a:spcBef>
              <a:spcAft>
                <a:spcPts val="0"/>
              </a:spcAft>
            </a:pPr>
            <a:r>
              <a:rPr lang="en-US" i="1" dirty="0">
                <a:effectLst/>
                <a:latin typeface="Segoe UI" panose="020B0502040204020203" pitchFamily="34" charset="0"/>
                <a:ea typeface="Times New Roman" panose="02020603050405020304" pitchFamily="18" charset="0"/>
                <a:cs typeface="Segoe UI" panose="020B0502040204020203" pitchFamily="34" charset="0"/>
              </a:rPr>
              <a:t>Catholic Sexual Morality &amp; Wisdom</a:t>
            </a:r>
            <a:endParaRPr lang="en-US" dirty="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765194" y="1649942"/>
            <a:ext cx="10505439" cy="4689897"/>
          </a:xfrm>
        </p:spPr>
        <p:txBody>
          <a:bodyPr>
            <a:normAutofit fontScale="92500" lnSpcReduction="10000"/>
          </a:bodyPr>
          <a:lstStyle/>
          <a:p>
            <a:pPr marL="742950" marR="0" lvl="1" indent="-285750" algn="l">
              <a:spcBef>
                <a:spcPts val="0"/>
              </a:spcBef>
              <a:spcAft>
                <a:spcPts val="0"/>
              </a:spcAft>
              <a:buFont typeface="+mj-lt"/>
              <a:buAutoNum type="arabicParenR"/>
            </a:pPr>
            <a:r>
              <a:rPr lang="en-US" sz="2400" dirty="0">
                <a:effectLst/>
                <a:latin typeface="Times New Roman" panose="02020603050405020304" pitchFamily="18" charset="0"/>
                <a:ea typeface="Times New Roman" panose="02020603050405020304" pitchFamily="18" charset="0"/>
              </a:rPr>
              <a:t>Non-Discriminatory: All sex outside of traditional marriage is gravely disordered</a:t>
            </a:r>
          </a:p>
          <a:p>
            <a:pPr marL="742950" marR="0" lvl="1" indent="-285750" algn="l">
              <a:spcBef>
                <a:spcPts val="0"/>
              </a:spcBef>
              <a:spcAft>
                <a:spcPts val="0"/>
              </a:spcAft>
              <a:buFont typeface="+mj-lt"/>
              <a:buAutoNum type="arabicParenR"/>
            </a:pPr>
            <a:endParaRPr lang="en-US" sz="2400" dirty="0">
              <a:effectLst/>
              <a:latin typeface="Times New Roman" panose="02020603050405020304" pitchFamily="18" charset="0"/>
              <a:ea typeface="Times New Roman" panose="02020603050405020304" pitchFamily="18" charset="0"/>
            </a:endParaRPr>
          </a:p>
          <a:p>
            <a:pPr marL="742950" marR="0" lvl="1" indent="-285750" algn="l">
              <a:spcBef>
                <a:spcPts val="0"/>
              </a:spcBef>
              <a:spcAft>
                <a:spcPts val="0"/>
              </a:spcAft>
              <a:buFont typeface="+mj-lt"/>
              <a:buAutoNum type="arabicParenR"/>
            </a:pPr>
            <a:r>
              <a:rPr lang="en-US" sz="2400" dirty="0">
                <a:effectLst/>
                <a:latin typeface="Times New Roman" panose="02020603050405020304" pitchFamily="18" charset="0"/>
                <a:ea typeface="Times New Roman" panose="02020603050405020304" pitchFamily="18" charset="0"/>
              </a:rPr>
              <a:t>Orientations, Inclinations, Attractions, &amp; Feelings vs. “Moral Acts”</a:t>
            </a:r>
          </a:p>
          <a:p>
            <a:pPr marL="1143000" marR="0" lvl="2" indent="-228600" algn="l">
              <a:spcBef>
                <a:spcPts val="0"/>
              </a:spcBef>
              <a:spcAft>
                <a:spcPts val="0"/>
              </a:spcAft>
              <a:buFont typeface="+mj-lt"/>
              <a:buAutoNum type="alphaLcParenR"/>
            </a:pPr>
            <a:r>
              <a:rPr lang="en-US" sz="2400" dirty="0">
                <a:effectLst/>
                <a:latin typeface="Times New Roman" panose="02020603050405020304" pitchFamily="18" charset="0"/>
                <a:ea typeface="Times New Roman" panose="02020603050405020304" pitchFamily="18" charset="0"/>
              </a:rPr>
              <a:t>Three things that make a moral act sinful: it’s </a:t>
            </a:r>
            <a:r>
              <a:rPr lang="en-US" sz="2400" i="1" dirty="0">
                <a:effectLst/>
                <a:latin typeface="Times New Roman" panose="02020603050405020304" pitchFamily="18" charset="0"/>
                <a:ea typeface="Times New Roman" panose="02020603050405020304" pitchFamily="18" charset="0"/>
              </a:rPr>
              <a:t>wrong</a:t>
            </a:r>
            <a:r>
              <a:rPr lang="en-US" sz="2400" dirty="0">
                <a:effectLst/>
                <a:latin typeface="Times New Roman" panose="02020603050405020304" pitchFamily="18" charset="0"/>
                <a:ea typeface="Times New Roman" panose="02020603050405020304" pitchFamily="18" charset="0"/>
              </a:rPr>
              <a:t>; one</a:t>
            </a:r>
            <a:r>
              <a:rPr lang="en-US" sz="2400" i="1" dirty="0">
                <a:effectLst/>
                <a:latin typeface="Times New Roman" panose="02020603050405020304" pitchFamily="18" charset="0"/>
                <a:ea typeface="Times New Roman" panose="02020603050405020304" pitchFamily="18" charset="0"/>
              </a:rPr>
              <a:t> knows</a:t>
            </a:r>
            <a:r>
              <a:rPr lang="en-US" sz="2400" dirty="0">
                <a:effectLst/>
                <a:latin typeface="Times New Roman" panose="02020603050405020304" pitchFamily="18" charset="0"/>
                <a:ea typeface="Times New Roman" panose="02020603050405020304" pitchFamily="18" charset="0"/>
              </a:rPr>
              <a:t> its wrong; and one </a:t>
            </a:r>
            <a:r>
              <a:rPr lang="en-US" sz="2400" i="1" dirty="0">
                <a:effectLst/>
                <a:latin typeface="Times New Roman" panose="02020603050405020304" pitchFamily="18" charset="0"/>
                <a:ea typeface="Times New Roman" panose="02020603050405020304" pitchFamily="18" charset="0"/>
              </a:rPr>
              <a:t>freely chooses</a:t>
            </a:r>
            <a:r>
              <a:rPr lang="en-US" sz="2400" dirty="0">
                <a:effectLst/>
                <a:latin typeface="Times New Roman" panose="02020603050405020304" pitchFamily="18" charset="0"/>
                <a:ea typeface="Times New Roman" panose="02020603050405020304" pitchFamily="18" charset="0"/>
              </a:rPr>
              <a:t> it</a:t>
            </a:r>
          </a:p>
          <a:p>
            <a:pPr marL="1143000" marR="0" lvl="2" indent="-228600" algn="l">
              <a:spcBef>
                <a:spcPts val="0"/>
              </a:spcBef>
              <a:spcAft>
                <a:spcPts val="0"/>
              </a:spcAft>
              <a:buFont typeface="+mj-lt"/>
              <a:buAutoNum type="alphaLcParenR"/>
            </a:pPr>
            <a:r>
              <a:rPr lang="en-US" sz="2400" dirty="0">
                <a:effectLst/>
                <a:latin typeface="Times New Roman" panose="02020603050405020304" pitchFamily="18" charset="0"/>
                <a:ea typeface="Times New Roman" panose="02020603050405020304" pitchFamily="18" charset="0"/>
              </a:rPr>
              <a:t>Disordered, but morally neutral: sexual “orientation”, erotic inclinations, gender dysphoria</a:t>
            </a:r>
          </a:p>
          <a:p>
            <a:pPr lvl="1" indent="-228600">
              <a:spcBef>
                <a:spcPts val="0"/>
              </a:spcBef>
              <a:buFont typeface="+mj-lt"/>
              <a:buAutoNum type="arabicParenR"/>
            </a:pPr>
            <a:endParaRPr lang="en-US" sz="2600" dirty="0">
              <a:effectLst/>
              <a:latin typeface="Times New Roman" panose="02020603050405020304" pitchFamily="18" charset="0"/>
              <a:ea typeface="Times New Roman" panose="02020603050405020304" pitchFamily="18" charset="0"/>
            </a:endParaRPr>
          </a:p>
          <a:p>
            <a:pPr lvl="1" indent="-228600">
              <a:spcBef>
                <a:spcPts val="0"/>
              </a:spcBef>
              <a:buFont typeface="+mj-lt"/>
              <a:buAutoNum type="arabicParenR"/>
            </a:pPr>
            <a:r>
              <a:rPr lang="en-US" sz="2600" dirty="0">
                <a:effectLst/>
                <a:latin typeface="Times New Roman" panose="02020603050405020304" pitchFamily="18" charset="0"/>
                <a:ea typeface="Times New Roman" panose="02020603050405020304" pitchFamily="18" charset="0"/>
              </a:rPr>
              <a:t>General principals</a:t>
            </a:r>
          </a:p>
          <a:p>
            <a:pPr marL="1143000" marR="0" lvl="2" indent="-228600" algn="l">
              <a:spcBef>
                <a:spcPts val="0"/>
              </a:spcBef>
              <a:spcAft>
                <a:spcPts val="0"/>
              </a:spcAft>
              <a:buFont typeface="+mj-lt"/>
              <a:buAutoNum type="alphaLcParenR"/>
            </a:pPr>
            <a:r>
              <a:rPr lang="en-US" sz="2400" dirty="0">
                <a:effectLst/>
                <a:latin typeface="Times New Roman" panose="02020603050405020304" pitchFamily="18" charset="0"/>
                <a:ea typeface="Times New Roman" panose="02020603050405020304" pitchFamily="18" charset="0"/>
              </a:rPr>
              <a:t>Not to discount too much empathy and human wisdom, the only real help for any moral and spiritual problem is ultimately the Lord … our job is to point people to Jesus</a:t>
            </a:r>
          </a:p>
          <a:p>
            <a:pPr marL="1143000" marR="0" lvl="2" indent="-228600" algn="l">
              <a:spcBef>
                <a:spcPts val="0"/>
              </a:spcBef>
              <a:spcAft>
                <a:spcPts val="0"/>
              </a:spcAft>
              <a:buFont typeface="+mj-lt"/>
              <a:buAutoNum type="alphaLcParenR"/>
            </a:pPr>
            <a:r>
              <a:rPr lang="en-US" sz="2400" dirty="0">
                <a:effectLst/>
                <a:latin typeface="Times New Roman" panose="02020603050405020304" pitchFamily="18" charset="0"/>
                <a:ea typeface="Times New Roman" panose="02020603050405020304" pitchFamily="18" charset="0"/>
              </a:rPr>
              <a:t>“God is Love” alone fails … better to feature the incredible creaturehood and  intimacy the Lord desires to have with us – and the necessity of holiness for divine intimacy. </a:t>
            </a:r>
          </a:p>
        </p:txBody>
      </p:sp>
      <p:sp>
        <p:nvSpPr>
          <p:cNvPr id="12" name="Right Arrow 11">
            <a:extLst>
              <a:ext uri="{FF2B5EF4-FFF2-40B4-BE49-F238E27FC236}">
                <a16:creationId xmlns:a16="http://schemas.microsoft.com/office/drawing/2014/main" id="{C253482C-C47A-9F67-7624-D7AC6A036675}"/>
              </a:ext>
            </a:extLst>
          </p:cNvPr>
          <p:cNvSpPr/>
          <p:nvPr/>
        </p:nvSpPr>
        <p:spPr>
          <a:xfrm>
            <a:off x="2329747" y="2602564"/>
            <a:ext cx="1117600" cy="523240"/>
          </a:xfrm>
          <a:prstGeom prst="rightArrow">
            <a:avLst/>
          </a:prstGeom>
          <a:solidFill>
            <a:schemeClr val="accent1">
              <a:alpha val="208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3D0326-2AAD-44F1-E0E0-2C6F22DACAC0}"/>
              </a:ext>
            </a:extLst>
          </p:cNvPr>
          <p:cNvSpPr txBox="1"/>
          <p:nvPr/>
        </p:nvSpPr>
        <p:spPr>
          <a:xfrm>
            <a:off x="142660" y="6384832"/>
            <a:ext cx="6142980"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794978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Plant growing in a concrete crack">
            <a:extLst>
              <a:ext uri="{FF2B5EF4-FFF2-40B4-BE49-F238E27FC236}">
                <a16:creationId xmlns:a16="http://schemas.microsoft.com/office/drawing/2014/main" id="{14AD15A1-A35C-692D-94E0-0566CDD6F809}"/>
              </a:ext>
            </a:extLst>
          </p:cNvPr>
          <p:cNvPicPr>
            <a:picLocks noChangeAspect="1"/>
          </p:cNvPicPr>
          <p:nvPr/>
        </p:nvPicPr>
        <p:blipFill rotWithShape="1">
          <a:blip r:embed="rId3">
            <a:alphaModFix amt="35000"/>
          </a:blip>
          <a:srcRect r="13279"/>
          <a:stretch/>
        </p:blipFill>
        <p:spPr>
          <a:xfrm>
            <a:off x="554854" y="2307215"/>
            <a:ext cx="1627354" cy="1252595"/>
          </a:xfrm>
          <a:prstGeom prst="rect">
            <a:avLst/>
          </a:prstGeom>
          <a:effectLst>
            <a:outerShdw blurRad="50800" dist="38100" dir="5400000" algn="t" rotWithShape="0">
              <a:prstClr val="black">
                <a:alpha val="43000"/>
              </a:prstClr>
            </a:outerShdw>
          </a:effectLst>
        </p:spPr>
      </p:pic>
      <p:pic>
        <p:nvPicPr>
          <p:cNvPr id="4" name="Picture 3" descr="A close up of a flowers">
            <a:extLst>
              <a:ext uri="{FF2B5EF4-FFF2-40B4-BE49-F238E27FC236}">
                <a16:creationId xmlns:a16="http://schemas.microsoft.com/office/drawing/2014/main" id="{536224C0-56DC-0BB6-660C-BCD57424BF64}"/>
              </a:ext>
            </a:extLst>
          </p:cNvPr>
          <p:cNvPicPr>
            <a:picLocks noChangeAspect="1"/>
          </p:cNvPicPr>
          <p:nvPr/>
        </p:nvPicPr>
        <p:blipFill rotWithShape="1">
          <a:blip r:embed="rId4">
            <a:alphaModFix amt="33000"/>
          </a:blip>
          <a:srcRect l="4933" r="8346"/>
          <a:stretch/>
        </p:blipFill>
        <p:spPr>
          <a:xfrm>
            <a:off x="3594886" y="1"/>
            <a:ext cx="8597114" cy="6821848"/>
          </a:xfrm>
          <a:prstGeom prst="rect">
            <a:avLst/>
          </a:prstGeom>
          <a:effectLst>
            <a:outerShdw blurRad="50800" dist="38100" dir="5400000" algn="t" rotWithShape="0">
              <a:prstClr val="black">
                <a:alpha val="43000"/>
              </a:prstClr>
            </a:outerShdw>
          </a:effectLst>
        </p:spPr>
      </p:pic>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191306" y="659660"/>
            <a:ext cx="10372988" cy="1325563"/>
          </a:xfrm>
        </p:spPr>
        <p:txBody>
          <a:bodyPr>
            <a:noAutofit/>
          </a:bodyPr>
          <a:lstStyle/>
          <a:p>
            <a:pPr marL="0" marR="0" algn="ctr">
              <a:spcBef>
                <a:spcPts val="0"/>
              </a:spcBef>
              <a:spcAft>
                <a:spcPts val="0"/>
              </a:spcAft>
            </a:pPr>
            <a:r>
              <a:rPr lang="en-US" i="1" dirty="0">
                <a:effectLst/>
                <a:latin typeface="Segoe UI" panose="020B0502040204020203" pitchFamily="34" charset="0"/>
                <a:ea typeface="Times New Roman" panose="02020603050405020304" pitchFamily="18" charset="0"/>
                <a:cs typeface="Segoe UI" panose="020B0502040204020203" pitchFamily="34" charset="0"/>
              </a:rPr>
              <a:t>Know your audience: Convinced Believers,  Confused Christians, &amp; the “Lost”</a:t>
            </a:r>
            <a:br>
              <a:rPr lang="en-US" i="1" dirty="0">
                <a:effectLst/>
                <a:latin typeface="Segoe UI" panose="020B0502040204020203" pitchFamily="34" charset="0"/>
                <a:ea typeface="Times New Roman" panose="02020603050405020304" pitchFamily="18" charset="0"/>
                <a:cs typeface="Segoe UI" panose="020B0502040204020203" pitchFamily="34" charset="0"/>
              </a:rPr>
            </a:br>
            <a:endParaRPr lang="en-US" dirty="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554854" y="2188286"/>
            <a:ext cx="10505439" cy="4430500"/>
          </a:xfrm>
        </p:spPr>
        <p:txBody>
          <a:bodyPr>
            <a:normAutofit/>
          </a:bodyPr>
          <a:lstStyle/>
          <a:p>
            <a:pPr marL="742950" marR="0" lvl="1" indent="-285750" algn="just">
              <a:spcBef>
                <a:spcPts val="0"/>
              </a:spcBef>
              <a:spcAft>
                <a:spcPts val="0"/>
              </a:spcAft>
              <a:buFont typeface="+mj-lt"/>
              <a:buAutoNum type="arabicParenR"/>
            </a:pPr>
            <a:r>
              <a:rPr lang="en-US" sz="2200" i="1" dirty="0">
                <a:effectLst/>
                <a:latin typeface="Times New Roman" panose="02020603050405020304" pitchFamily="18" charset="0"/>
                <a:ea typeface="Times New Roman" panose="02020603050405020304" pitchFamily="18" charset="0"/>
              </a:rPr>
              <a:t>Convinced Christians</a:t>
            </a:r>
            <a:r>
              <a:rPr lang="en-US" sz="2200" dirty="0">
                <a:effectLst/>
                <a:latin typeface="Times New Roman" panose="02020603050405020304" pitchFamily="18" charset="0"/>
                <a:ea typeface="Times New Roman" panose="02020603050405020304" pitchFamily="18" charset="0"/>
              </a:rPr>
              <a:t> know, understand, believe, and form themselves in the truths of Scripture and the teaching of the Church.  They might experience same-sex attraction or gender dystopia but refrain from sexually immorality or trying to change their gender.  </a:t>
            </a:r>
          </a:p>
          <a:p>
            <a:pPr marL="742950" marR="0" lvl="1" indent="-285750" algn="just">
              <a:spcBef>
                <a:spcPts val="0"/>
              </a:spcBef>
              <a:spcAft>
                <a:spcPts val="0"/>
              </a:spcAft>
              <a:buFont typeface="+mj-lt"/>
              <a:buAutoNum type="arabicParenR"/>
            </a:pPr>
            <a:r>
              <a:rPr lang="en-US" sz="2200" i="1" dirty="0">
                <a:effectLst/>
                <a:latin typeface="Times New Roman" panose="02020603050405020304" pitchFamily="18" charset="0"/>
                <a:ea typeface="Times New Roman" panose="02020603050405020304" pitchFamily="18" charset="0"/>
              </a:rPr>
              <a:t>Confused Christians</a:t>
            </a:r>
            <a:r>
              <a:rPr lang="en-US" sz="2200" dirty="0">
                <a:effectLst/>
                <a:latin typeface="Times New Roman" panose="02020603050405020304" pitchFamily="18" charset="0"/>
                <a:ea typeface="Times New Roman" panose="02020603050405020304" pitchFamily="18" charset="0"/>
              </a:rPr>
              <a:t> self-identify as “Christian” and believe that Jesus saves us from our sins. They may lack much knowledge of Scripture, </a:t>
            </a:r>
            <a:r>
              <a:rPr lang="en-US" sz="2200" dirty="0">
                <a:latin typeface="Times New Roman" panose="02020603050405020304" pitchFamily="18" charset="0"/>
                <a:ea typeface="Times New Roman" panose="02020603050405020304" pitchFamily="18" charset="0"/>
              </a:rPr>
              <a:t>fail to </a:t>
            </a:r>
            <a:r>
              <a:rPr lang="en-US" sz="2200" dirty="0">
                <a:effectLst/>
                <a:latin typeface="Times New Roman" panose="02020603050405020304" pitchFamily="18" charset="0"/>
                <a:ea typeface="Times New Roman" panose="02020603050405020304" pitchFamily="18" charset="0"/>
              </a:rPr>
              <a:t>practice their faith and Christian morality in general.  The Confused Christian is often a “Christian Moral Therapeutic Deist” who occasionally go to a Christian Church. </a:t>
            </a:r>
          </a:p>
          <a:p>
            <a:pPr marL="742950" marR="0" lvl="1" indent="-285750" algn="just">
              <a:spcBef>
                <a:spcPts val="0"/>
              </a:spcBef>
              <a:spcAft>
                <a:spcPts val="0"/>
              </a:spcAft>
              <a:buFont typeface="+mj-lt"/>
              <a:buAutoNum type="arabicParenR"/>
            </a:pPr>
            <a:r>
              <a:rPr lang="en-US" sz="2200" i="1" dirty="0">
                <a:effectLst/>
                <a:latin typeface="Times New Roman" panose="02020603050405020304" pitchFamily="18" charset="0"/>
                <a:ea typeface="Times New Roman" panose="02020603050405020304" pitchFamily="18" charset="0"/>
              </a:rPr>
              <a:t>The Lost</a:t>
            </a:r>
            <a:r>
              <a:rPr lang="en-US" sz="2200" dirty="0">
                <a:effectLst/>
                <a:latin typeface="Times New Roman" panose="02020603050405020304" pitchFamily="18" charset="0"/>
                <a:ea typeface="Times New Roman" panose="02020603050405020304" pitchFamily="18" charset="0"/>
              </a:rPr>
              <a:t> usually have no formal religious affiliation (“</a:t>
            </a:r>
            <a:r>
              <a:rPr lang="en-US" sz="2200" dirty="0" err="1">
                <a:effectLst/>
                <a:latin typeface="Times New Roman" panose="02020603050405020304" pitchFamily="18" charset="0"/>
                <a:ea typeface="Times New Roman" panose="02020603050405020304" pitchFamily="18" charset="0"/>
              </a:rPr>
              <a:t>Nones</a:t>
            </a:r>
            <a:r>
              <a:rPr lang="en-US" sz="2200" dirty="0">
                <a:effectLst/>
                <a:latin typeface="Times New Roman" panose="02020603050405020304" pitchFamily="18" charset="0"/>
                <a:ea typeface="Times New Roman" panose="02020603050405020304" pitchFamily="18" charset="0"/>
              </a:rPr>
              <a:t>”), but often consider themselves “spiritual” and articulate beliefs similar to Moral Therapeutic Deism. </a:t>
            </a:r>
          </a:p>
          <a:p>
            <a:endParaRPr lang="en-US" sz="1700" dirty="0"/>
          </a:p>
        </p:txBody>
      </p:sp>
      <p:sp>
        <p:nvSpPr>
          <p:cNvPr id="12" name="Right Arrow 11">
            <a:extLst>
              <a:ext uri="{FF2B5EF4-FFF2-40B4-BE49-F238E27FC236}">
                <a16:creationId xmlns:a16="http://schemas.microsoft.com/office/drawing/2014/main" id="{C253482C-C47A-9F67-7624-D7AC6A036675}"/>
              </a:ext>
            </a:extLst>
          </p:cNvPr>
          <p:cNvSpPr/>
          <p:nvPr/>
        </p:nvSpPr>
        <p:spPr>
          <a:xfrm>
            <a:off x="2329747" y="2602564"/>
            <a:ext cx="1117600" cy="523240"/>
          </a:xfrm>
          <a:prstGeom prst="rightArrow">
            <a:avLst/>
          </a:prstGeom>
          <a:solidFill>
            <a:schemeClr val="accent1">
              <a:alpha val="208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6E8D4A4-54EF-B025-4CA7-C901A01C9248}"/>
              </a:ext>
            </a:extLst>
          </p:cNvPr>
          <p:cNvSpPr txBox="1"/>
          <p:nvPr/>
        </p:nvSpPr>
        <p:spPr>
          <a:xfrm>
            <a:off x="139224" y="6341787"/>
            <a:ext cx="61223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1468927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Plant growing in a concrete crack">
            <a:extLst>
              <a:ext uri="{FF2B5EF4-FFF2-40B4-BE49-F238E27FC236}">
                <a16:creationId xmlns:a16="http://schemas.microsoft.com/office/drawing/2014/main" id="{14AD15A1-A35C-692D-94E0-0566CDD6F809}"/>
              </a:ext>
            </a:extLst>
          </p:cNvPr>
          <p:cNvPicPr>
            <a:picLocks noChangeAspect="1"/>
          </p:cNvPicPr>
          <p:nvPr/>
        </p:nvPicPr>
        <p:blipFill rotWithShape="1">
          <a:blip r:embed="rId3">
            <a:alphaModFix amt="35000"/>
          </a:blip>
          <a:srcRect r="13279"/>
          <a:stretch/>
        </p:blipFill>
        <p:spPr>
          <a:xfrm>
            <a:off x="554854" y="2307215"/>
            <a:ext cx="1627354" cy="1252595"/>
          </a:xfrm>
          <a:prstGeom prst="rect">
            <a:avLst/>
          </a:prstGeom>
          <a:effectLst>
            <a:outerShdw blurRad="50800" dist="38100" dir="5400000" algn="t" rotWithShape="0">
              <a:prstClr val="black">
                <a:alpha val="43000"/>
              </a:prstClr>
            </a:outerShdw>
          </a:effectLst>
        </p:spPr>
      </p:pic>
      <p:pic>
        <p:nvPicPr>
          <p:cNvPr id="4" name="Picture 3" descr="A close up of a flowers">
            <a:extLst>
              <a:ext uri="{FF2B5EF4-FFF2-40B4-BE49-F238E27FC236}">
                <a16:creationId xmlns:a16="http://schemas.microsoft.com/office/drawing/2014/main" id="{536224C0-56DC-0BB6-660C-BCD57424BF64}"/>
              </a:ext>
            </a:extLst>
          </p:cNvPr>
          <p:cNvPicPr>
            <a:picLocks noChangeAspect="1"/>
          </p:cNvPicPr>
          <p:nvPr/>
        </p:nvPicPr>
        <p:blipFill rotWithShape="1">
          <a:blip r:embed="rId4">
            <a:alphaModFix amt="33000"/>
          </a:blip>
          <a:srcRect l="4933" r="8346"/>
          <a:stretch/>
        </p:blipFill>
        <p:spPr>
          <a:xfrm>
            <a:off x="3594886" y="1"/>
            <a:ext cx="8597114" cy="6821848"/>
          </a:xfrm>
          <a:prstGeom prst="rect">
            <a:avLst/>
          </a:prstGeom>
          <a:effectLst>
            <a:outerShdw blurRad="50800" dist="38100" dir="5400000" algn="t" rotWithShape="0">
              <a:prstClr val="black">
                <a:alpha val="43000"/>
              </a:prstClr>
            </a:outerShdw>
          </a:effectLst>
        </p:spPr>
      </p:pic>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191306" y="659660"/>
            <a:ext cx="10372988" cy="1325563"/>
          </a:xfrm>
        </p:spPr>
        <p:txBody>
          <a:bodyPr>
            <a:noAutofit/>
          </a:bodyPr>
          <a:lstStyle/>
          <a:p>
            <a:pPr marL="0" marR="0" algn="ctr">
              <a:spcBef>
                <a:spcPts val="0"/>
              </a:spcBef>
              <a:spcAft>
                <a:spcPts val="0"/>
              </a:spcAft>
            </a:pPr>
            <a:r>
              <a:rPr lang="en-US" i="1" dirty="0">
                <a:effectLst/>
                <a:latin typeface="Segoe UI" panose="020B0502040204020203" pitchFamily="34" charset="0"/>
                <a:ea typeface="Times New Roman" panose="02020603050405020304" pitchFamily="18" charset="0"/>
                <a:cs typeface="Segoe UI" panose="020B0502040204020203" pitchFamily="34" charset="0"/>
              </a:rPr>
              <a:t>Some Pastoral Objectives</a:t>
            </a:r>
            <a:br>
              <a:rPr lang="en-US" i="1" dirty="0">
                <a:effectLst/>
                <a:latin typeface="Segoe UI" panose="020B0502040204020203" pitchFamily="34" charset="0"/>
                <a:ea typeface="Times New Roman" panose="02020603050405020304" pitchFamily="18" charset="0"/>
                <a:cs typeface="Segoe UI" panose="020B0502040204020203" pitchFamily="34" charset="0"/>
              </a:rPr>
            </a:br>
            <a:endParaRPr lang="en-US" dirty="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554854" y="2188286"/>
            <a:ext cx="10505439" cy="4430500"/>
          </a:xfrm>
        </p:spPr>
        <p:txBody>
          <a:bodyPr>
            <a:normAutofit/>
          </a:bodyPr>
          <a:lstStyle/>
          <a:p>
            <a:pPr marL="742950" marR="0" lvl="1" indent="-285750" algn="l">
              <a:spcBef>
                <a:spcPts val="0"/>
              </a:spcBef>
              <a:spcAft>
                <a:spcPts val="0"/>
              </a:spcAft>
              <a:buFont typeface="+mj-lt"/>
              <a:buAutoNum type="arabicParenR"/>
            </a:pPr>
            <a:r>
              <a:rPr lang="en-US" sz="2200" dirty="0">
                <a:effectLst/>
                <a:latin typeface="Times New Roman" panose="02020603050405020304" pitchFamily="18" charset="0"/>
                <a:ea typeface="Times New Roman" panose="02020603050405020304" pitchFamily="18" charset="0"/>
              </a:rPr>
              <a:t>Convinced Christians: </a:t>
            </a:r>
          </a:p>
          <a:p>
            <a:pPr marL="1143000" marR="0" lvl="2" indent="-228600" algn="l">
              <a:spcBef>
                <a:spcPts val="0"/>
              </a:spcBef>
              <a:spcAft>
                <a:spcPts val="0"/>
              </a:spcAft>
              <a:buFont typeface="+mj-lt"/>
              <a:buAutoNum type="alphaLcParenR"/>
            </a:pPr>
            <a:r>
              <a:rPr lang="en-US" sz="2200" dirty="0">
                <a:effectLst/>
                <a:latin typeface="Times New Roman" panose="02020603050405020304" pitchFamily="18" charset="0"/>
                <a:ea typeface="Times New Roman" panose="02020603050405020304" pitchFamily="18" charset="0"/>
              </a:rPr>
              <a:t>Help understand these sexual and gender disorders </a:t>
            </a:r>
          </a:p>
          <a:p>
            <a:pPr marL="1143000" marR="0" lvl="2" indent="-228600" algn="l">
              <a:spcBef>
                <a:spcPts val="0"/>
              </a:spcBef>
              <a:spcAft>
                <a:spcPts val="0"/>
              </a:spcAft>
              <a:buFont typeface="+mj-lt"/>
              <a:buAutoNum type="alphaLcParenR"/>
            </a:pPr>
            <a:r>
              <a:rPr lang="en-US" sz="2200" dirty="0">
                <a:effectLst/>
                <a:latin typeface="Times New Roman" panose="02020603050405020304" pitchFamily="18" charset="0"/>
                <a:ea typeface="Times New Roman" panose="02020603050405020304" pitchFamily="18" charset="0"/>
              </a:rPr>
              <a:t>Help grappling with these issues themselves</a:t>
            </a:r>
          </a:p>
          <a:p>
            <a:pPr marL="1143000" marR="0" lvl="2" indent="-228600" algn="l">
              <a:spcBef>
                <a:spcPts val="0"/>
              </a:spcBef>
              <a:spcAft>
                <a:spcPts val="0"/>
              </a:spcAft>
              <a:buFont typeface="+mj-lt"/>
              <a:buAutoNum type="alphaLcParenR"/>
            </a:pPr>
            <a:r>
              <a:rPr lang="en-US" sz="2200" dirty="0">
                <a:effectLst/>
                <a:latin typeface="Times New Roman" panose="02020603050405020304" pitchFamily="18" charset="0"/>
                <a:ea typeface="Times New Roman" panose="02020603050405020304" pitchFamily="18" charset="0"/>
              </a:rPr>
              <a:t>Equip them to help Confused Christians and the Lost with sex and gender issues</a:t>
            </a:r>
          </a:p>
          <a:p>
            <a:pPr marL="914400" marR="0" lvl="2" indent="0" algn="l">
              <a:spcBef>
                <a:spcPts val="0"/>
              </a:spcBef>
              <a:spcAft>
                <a:spcPts val="0"/>
              </a:spcAft>
              <a:buNone/>
            </a:pPr>
            <a:endParaRPr lang="en-US" sz="2200" dirty="0">
              <a:effectLst/>
              <a:latin typeface="Times New Roman" panose="02020603050405020304" pitchFamily="18" charset="0"/>
              <a:ea typeface="Times New Roman" panose="02020603050405020304" pitchFamily="18" charset="0"/>
            </a:endParaRPr>
          </a:p>
          <a:p>
            <a:pPr marL="742950" marR="0" lvl="1" indent="-285750" algn="l">
              <a:spcBef>
                <a:spcPts val="0"/>
              </a:spcBef>
              <a:spcAft>
                <a:spcPts val="0"/>
              </a:spcAft>
              <a:buFont typeface="+mj-lt"/>
              <a:buAutoNum type="arabicParenR"/>
            </a:pPr>
            <a:r>
              <a:rPr lang="en-US" sz="2200" dirty="0">
                <a:effectLst/>
                <a:latin typeface="Times New Roman" panose="02020603050405020304" pitchFamily="18" charset="0"/>
                <a:ea typeface="Times New Roman" panose="02020603050405020304" pitchFamily="18" charset="0"/>
              </a:rPr>
              <a:t>Confused Christians (via </a:t>
            </a:r>
            <a:r>
              <a:rPr lang="en-US" sz="2200" i="1" dirty="0">
                <a:effectLst/>
                <a:latin typeface="Times New Roman" panose="02020603050405020304" pitchFamily="18" charset="0"/>
                <a:ea typeface="Times New Roman" panose="02020603050405020304" pitchFamily="18" charset="0"/>
              </a:rPr>
              <a:t>you</a:t>
            </a:r>
            <a:r>
              <a:rPr lang="en-US" sz="2200" dirty="0">
                <a:effectLst/>
                <a:latin typeface="Times New Roman" panose="02020603050405020304" pitchFamily="18" charset="0"/>
                <a:ea typeface="Times New Roman" panose="02020603050405020304" pitchFamily="18" charset="0"/>
              </a:rPr>
              <a:t> Convinced Christians!)</a:t>
            </a:r>
          </a:p>
          <a:p>
            <a:pPr marL="1143000" marR="0" lvl="2" indent="-228600" algn="l">
              <a:spcBef>
                <a:spcPts val="0"/>
              </a:spcBef>
              <a:spcAft>
                <a:spcPts val="0"/>
              </a:spcAft>
              <a:buFont typeface="+mj-lt"/>
              <a:buAutoNum type="alphaLcParenR"/>
            </a:pPr>
            <a:r>
              <a:rPr lang="en-US" sz="2200" dirty="0">
                <a:effectLst/>
                <a:latin typeface="Times New Roman" panose="02020603050405020304" pitchFamily="18" charset="0"/>
                <a:ea typeface="Times New Roman" panose="02020603050405020304" pitchFamily="18" charset="0"/>
              </a:rPr>
              <a:t>Gain clarity by appealing to the common ground of Scripture or philosophy, etc.</a:t>
            </a:r>
          </a:p>
          <a:p>
            <a:pPr marL="1143000" marR="0" lvl="2" indent="-228600" algn="l">
              <a:spcBef>
                <a:spcPts val="0"/>
              </a:spcBef>
              <a:spcAft>
                <a:spcPts val="0"/>
              </a:spcAft>
              <a:buFont typeface="+mj-lt"/>
              <a:buAutoNum type="alphaLcParenR"/>
            </a:pPr>
            <a:r>
              <a:rPr lang="en-US" sz="2200" dirty="0">
                <a:effectLst/>
                <a:latin typeface="Times New Roman" panose="02020603050405020304" pitchFamily="18" charset="0"/>
                <a:ea typeface="Times New Roman" panose="02020603050405020304" pitchFamily="18" charset="0"/>
              </a:rPr>
              <a:t>Encourage deeper conversion and fellowship with Convinced Christians</a:t>
            </a:r>
          </a:p>
          <a:p>
            <a:pPr marL="742950" marR="0" lvl="1" indent="-285750" algn="l">
              <a:spcBef>
                <a:spcPts val="0"/>
              </a:spcBef>
              <a:spcAft>
                <a:spcPts val="0"/>
              </a:spcAft>
              <a:buFont typeface="+mj-lt"/>
              <a:buAutoNum type="arabicParenR"/>
            </a:pPr>
            <a:endParaRPr lang="en-US" sz="2200" dirty="0">
              <a:effectLst/>
              <a:latin typeface="Times New Roman" panose="02020603050405020304" pitchFamily="18" charset="0"/>
              <a:ea typeface="Times New Roman" panose="02020603050405020304" pitchFamily="18" charset="0"/>
            </a:endParaRPr>
          </a:p>
          <a:p>
            <a:pPr marL="742950" marR="0" lvl="1" indent="-285750" algn="l">
              <a:spcBef>
                <a:spcPts val="0"/>
              </a:spcBef>
              <a:spcAft>
                <a:spcPts val="0"/>
              </a:spcAft>
              <a:buFont typeface="+mj-lt"/>
              <a:buAutoNum type="arabicParenR"/>
            </a:pPr>
            <a:r>
              <a:rPr lang="en-US" sz="2200" dirty="0">
                <a:effectLst/>
                <a:latin typeface="Times New Roman" panose="02020603050405020304" pitchFamily="18" charset="0"/>
                <a:ea typeface="Times New Roman" panose="02020603050405020304" pitchFamily="18" charset="0"/>
              </a:rPr>
              <a:t>Lost</a:t>
            </a:r>
          </a:p>
          <a:p>
            <a:pPr marL="1143000" marR="0" lvl="2" indent="-228600" algn="l">
              <a:spcBef>
                <a:spcPts val="0"/>
              </a:spcBef>
              <a:spcAft>
                <a:spcPts val="0"/>
              </a:spcAft>
              <a:buFont typeface="+mj-lt"/>
              <a:buAutoNum type="alphaLcParenR"/>
            </a:pPr>
            <a:r>
              <a:rPr lang="en-US" sz="2200" dirty="0">
                <a:effectLst/>
                <a:latin typeface="Times New Roman" panose="02020603050405020304" pitchFamily="18" charset="0"/>
                <a:ea typeface="Times New Roman" panose="02020603050405020304" pitchFamily="18" charset="0"/>
              </a:rPr>
              <a:t>Gently explain the Christian perspective on these matters</a:t>
            </a:r>
          </a:p>
          <a:p>
            <a:pPr marL="1143000" marR="0" lvl="2" indent="-228600" algn="l">
              <a:spcBef>
                <a:spcPts val="0"/>
              </a:spcBef>
              <a:spcAft>
                <a:spcPts val="0"/>
              </a:spcAft>
              <a:buFont typeface="+mj-lt"/>
              <a:buAutoNum type="alphaLcParenR"/>
            </a:pPr>
            <a:r>
              <a:rPr lang="en-US" sz="2200" dirty="0">
                <a:effectLst/>
                <a:latin typeface="Times New Roman" panose="02020603050405020304" pitchFamily="18" charset="0"/>
                <a:ea typeface="Times New Roman" panose="02020603050405020304" pitchFamily="18" charset="0"/>
              </a:rPr>
              <a:t>Look and pray to bring them to faith – after which they might be convinced</a:t>
            </a:r>
          </a:p>
          <a:p>
            <a:endParaRPr lang="en-US" sz="1700" dirty="0"/>
          </a:p>
        </p:txBody>
      </p:sp>
      <p:sp>
        <p:nvSpPr>
          <p:cNvPr id="12" name="Right Arrow 11">
            <a:extLst>
              <a:ext uri="{FF2B5EF4-FFF2-40B4-BE49-F238E27FC236}">
                <a16:creationId xmlns:a16="http://schemas.microsoft.com/office/drawing/2014/main" id="{C253482C-C47A-9F67-7624-D7AC6A036675}"/>
              </a:ext>
            </a:extLst>
          </p:cNvPr>
          <p:cNvSpPr/>
          <p:nvPr/>
        </p:nvSpPr>
        <p:spPr>
          <a:xfrm>
            <a:off x="2329747" y="2602564"/>
            <a:ext cx="1117600" cy="523240"/>
          </a:xfrm>
          <a:prstGeom prst="rightArrow">
            <a:avLst/>
          </a:prstGeom>
          <a:solidFill>
            <a:schemeClr val="accent1">
              <a:alpha val="208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3E7F55-2C59-79BF-C476-B3147B7B08DF}"/>
              </a:ext>
            </a:extLst>
          </p:cNvPr>
          <p:cNvSpPr txBox="1"/>
          <p:nvPr/>
        </p:nvSpPr>
        <p:spPr>
          <a:xfrm>
            <a:off x="104846" y="6389913"/>
            <a:ext cx="61223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82723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E3E1-6DE7-A469-A3F1-FFA7879EF4C0}"/>
              </a:ext>
            </a:extLst>
          </p:cNvPr>
          <p:cNvSpPr>
            <a:spLocks noGrp="1"/>
          </p:cNvSpPr>
          <p:nvPr>
            <p:ph type="title"/>
          </p:nvPr>
        </p:nvSpPr>
        <p:spPr>
          <a:xfrm>
            <a:off x="6742108" y="629266"/>
            <a:ext cx="3307744" cy="1641986"/>
          </a:xfrm>
        </p:spPr>
        <p:txBody>
          <a:bodyPr>
            <a:normAutofit/>
          </a:bodyPr>
          <a:lstStyle/>
          <a:p>
            <a:pPr>
              <a:lnSpc>
                <a:spcPct val="90000"/>
              </a:lnSpc>
            </a:pPr>
            <a:r>
              <a:rPr lang="en-US" sz="3600"/>
              <a:t>Sex and Divine Intimacy</a:t>
            </a:r>
            <a:endParaRPr lang="en-US" sz="3600" dirty="0"/>
          </a:p>
        </p:txBody>
      </p:sp>
      <p:pic>
        <p:nvPicPr>
          <p:cNvPr id="4" name="Picture 3" descr="A close up of a flowers">
            <a:extLst>
              <a:ext uri="{FF2B5EF4-FFF2-40B4-BE49-F238E27FC236}">
                <a16:creationId xmlns:a16="http://schemas.microsoft.com/office/drawing/2014/main" id="{783B28B0-941E-14C4-B715-54D914AA6E16}"/>
              </a:ext>
            </a:extLst>
          </p:cNvPr>
          <p:cNvPicPr>
            <a:picLocks noChangeAspect="1"/>
          </p:cNvPicPr>
          <p:nvPr/>
        </p:nvPicPr>
        <p:blipFill rotWithShape="1">
          <a:blip r:embed="rId4"/>
          <a:srcRect l="18635" r="22046" b="-1"/>
          <a:stretch/>
        </p:blipFill>
        <p:spPr>
          <a:xfrm>
            <a:off x="-2" y="10"/>
            <a:ext cx="6094407" cy="6857990"/>
          </a:xfrm>
          <a:prstGeom prst="rect">
            <a:avLst/>
          </a:prstGeom>
        </p:spPr>
      </p:pic>
      <p:sp>
        <p:nvSpPr>
          <p:cNvPr id="3" name="Content Placeholder 2">
            <a:extLst>
              <a:ext uri="{FF2B5EF4-FFF2-40B4-BE49-F238E27FC236}">
                <a16:creationId xmlns:a16="http://schemas.microsoft.com/office/drawing/2014/main" id="{FAF1E780-B21F-D870-4FC3-9F2551B2C2E2}"/>
              </a:ext>
            </a:extLst>
          </p:cNvPr>
          <p:cNvSpPr>
            <a:spLocks noGrp="1"/>
          </p:cNvSpPr>
          <p:nvPr>
            <p:ph idx="1"/>
          </p:nvPr>
        </p:nvSpPr>
        <p:spPr>
          <a:xfrm>
            <a:off x="6742108" y="2438400"/>
            <a:ext cx="3307744" cy="3809999"/>
          </a:xfrm>
        </p:spPr>
        <p:txBody>
          <a:bodyPr>
            <a:normAutofit/>
          </a:bodyPr>
          <a:lstStyle/>
          <a:p>
            <a:pPr marL="0" marR="0" indent="0">
              <a:lnSpc>
                <a:spcPct val="90000"/>
              </a:lnSpc>
              <a:spcBef>
                <a:spcPts val="0"/>
              </a:spcBef>
              <a:spcAft>
                <a:spcPts val="0"/>
              </a:spcAft>
              <a:buNone/>
            </a:pPr>
            <a:r>
              <a:rPr lang="en-US" sz="1600" kern="0" dirty="0">
                <a:effectLst/>
                <a:latin typeface="Helvetica" pitchFamily="2" charset="0"/>
                <a:ea typeface="Times New Roman" panose="02020603050405020304" pitchFamily="18" charset="0"/>
                <a:cs typeface="Times New Roman" panose="02020603050405020304" pitchFamily="18" charset="0"/>
              </a:rPr>
              <a:t>Sex and Divine Intimacy considers how our culture diverts the divine flame of sexual intimacy from co-creating divine images (kids) to scorching them (us). </a:t>
            </a:r>
          </a:p>
          <a:p>
            <a:pPr marL="0" marR="0" indent="0">
              <a:lnSpc>
                <a:spcPct val="90000"/>
              </a:lnSpc>
              <a:spcBef>
                <a:spcPts val="0"/>
              </a:spcBef>
              <a:spcAft>
                <a:spcPts val="0"/>
              </a:spcAft>
              <a:buNone/>
            </a:pPr>
            <a:r>
              <a:rPr lang="en-US" sz="1600" kern="0" dirty="0">
                <a:effectLst/>
                <a:latin typeface="Helvetica" pitchFamily="2" charset="0"/>
                <a:ea typeface="Times New Roman" panose="02020603050405020304" pitchFamily="18"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514350" indent="-514350">
              <a:lnSpc>
                <a:spcPct val="90000"/>
              </a:lnSpc>
              <a:spcBef>
                <a:spcPts val="0"/>
              </a:spcBef>
              <a:buSzPct val="100000"/>
              <a:buFont typeface="+mj-lt"/>
              <a:buAutoNum type="romanUcPeriod"/>
              <a:tabLst>
                <a:tab pos="457200" algn="l"/>
              </a:tabLst>
            </a:pPr>
            <a:r>
              <a:rPr lang="en-US" sz="1600" kern="0" dirty="0">
                <a:latin typeface="Helvetica" pitchFamily="2" charset="0"/>
                <a:ea typeface="Times New Roman" panose="02020603050405020304" pitchFamily="18" charset="0"/>
                <a:cs typeface="Times New Roman" panose="02020603050405020304" pitchFamily="18" charset="0"/>
              </a:rPr>
              <a:t>Triumph of the Erotic and its Wake of Destruction</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marL="514350" marR="0" lvl="0" indent="-514350">
              <a:lnSpc>
                <a:spcPct val="90000"/>
              </a:lnSpc>
              <a:spcBef>
                <a:spcPts val="0"/>
              </a:spcBef>
              <a:spcAft>
                <a:spcPts val="0"/>
              </a:spcAft>
              <a:buSzPct val="100000"/>
              <a:buFont typeface="+mj-lt"/>
              <a:buAutoNum type="romanUcPeriod"/>
              <a:tabLst>
                <a:tab pos="457200" algn="l"/>
              </a:tabLst>
            </a:pPr>
            <a:r>
              <a:rPr lang="en-US" sz="1600" kern="0" dirty="0">
                <a:effectLst/>
                <a:latin typeface="Helvetica" pitchFamily="2" charset="0"/>
                <a:ea typeface="Times New Roman" panose="02020603050405020304" pitchFamily="18" charset="0"/>
                <a:cs typeface="Times New Roman" panose="02020603050405020304" pitchFamily="18" charset="0"/>
              </a:rPr>
              <a:t>Divine Intimacy in Scripture and the Saints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514350" marR="0" lvl="0" indent="-514350">
              <a:lnSpc>
                <a:spcPct val="90000"/>
              </a:lnSpc>
              <a:spcBef>
                <a:spcPts val="0"/>
              </a:spcBef>
              <a:spcAft>
                <a:spcPts val="0"/>
              </a:spcAft>
              <a:buSzPct val="100000"/>
              <a:buFont typeface="+mj-lt"/>
              <a:buAutoNum type="romanUcPeriod"/>
              <a:tabLst>
                <a:tab pos="457200" algn="l"/>
              </a:tabLst>
            </a:pPr>
            <a:r>
              <a:rPr lang="en-US" sz="1600" kern="0" dirty="0">
                <a:effectLst/>
                <a:latin typeface="Helvetica" pitchFamily="2" charset="0"/>
                <a:ea typeface="Times New Roman" panose="02020603050405020304" pitchFamily="18" charset="0"/>
                <a:cs typeface="Times New Roman" panose="02020603050405020304" pitchFamily="18" charset="0"/>
              </a:rPr>
              <a:t>True Sex Ed: Lessons from Scripture and Neuroscience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514350" marR="0" lvl="0" indent="-514350">
              <a:lnSpc>
                <a:spcPct val="90000"/>
              </a:lnSpc>
              <a:spcBef>
                <a:spcPts val="0"/>
              </a:spcBef>
              <a:spcAft>
                <a:spcPts val="0"/>
              </a:spcAft>
              <a:buSzPct val="100000"/>
              <a:buFont typeface="+mj-lt"/>
              <a:buAutoNum type="romanUcPeriod"/>
              <a:tabLst>
                <a:tab pos="457200" algn="l"/>
              </a:tabLst>
            </a:pPr>
            <a:r>
              <a:rPr lang="en-US" sz="1600" kern="0" dirty="0">
                <a:effectLst/>
                <a:latin typeface="Helvetica" pitchFamily="2" charset="0"/>
                <a:ea typeface="Times New Roman" panose="02020603050405020304" pitchFamily="18" charset="0"/>
                <a:cs typeface="Times New Roman" panose="02020603050405020304" pitchFamily="18" charset="0"/>
              </a:rPr>
              <a:t>True Love: Helping Others out of Confusion and Disorder and into Divine Intimacy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pPr>
            <a:endParaRPr lang="en-US" sz="1600" dirty="0"/>
          </a:p>
        </p:txBody>
      </p:sp>
      <p:sp>
        <p:nvSpPr>
          <p:cNvPr id="7" name="TextBox 6">
            <a:extLst>
              <a:ext uri="{FF2B5EF4-FFF2-40B4-BE49-F238E27FC236}">
                <a16:creationId xmlns:a16="http://schemas.microsoft.com/office/drawing/2014/main" id="{82793504-978C-7F98-300D-DD0F28EF40F8}"/>
              </a:ext>
            </a:extLst>
          </p:cNvPr>
          <p:cNvSpPr txBox="1"/>
          <p:nvPr/>
        </p:nvSpPr>
        <p:spPr>
          <a:xfrm>
            <a:off x="49845" y="6456766"/>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108079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88C2-1ABF-1072-F26E-1C190044D966}"/>
              </a:ext>
            </a:extLst>
          </p:cNvPr>
          <p:cNvSpPr>
            <a:spLocks noGrp="1"/>
          </p:cNvSpPr>
          <p:nvPr>
            <p:ph type="title"/>
          </p:nvPr>
        </p:nvSpPr>
        <p:spPr>
          <a:xfrm>
            <a:off x="646111" y="452718"/>
            <a:ext cx="9404723" cy="1064998"/>
          </a:xfrm>
        </p:spPr>
        <p:txBody>
          <a:bodyPr>
            <a:normAutofit/>
          </a:bodyPr>
          <a:lstStyle/>
          <a:p>
            <a:r>
              <a:rPr lang="en-US" i="1" dirty="0">
                <a:effectLst/>
                <a:latin typeface="Times New Roman" panose="02020603050405020304" pitchFamily="18" charset="0"/>
                <a:ea typeface="Times New Roman" panose="02020603050405020304" pitchFamily="18" charset="0"/>
              </a:rPr>
              <a:t>Real World Practice 2.0: Any Revisions?</a:t>
            </a:r>
            <a:endParaRPr lang="en-US" dirty="0"/>
          </a:p>
        </p:txBody>
      </p:sp>
      <p:pic>
        <p:nvPicPr>
          <p:cNvPr id="2050" name="Picture 2" descr="A couple of men drinking from a water cooler&#10;&#10;Description automatically generated">
            <a:extLst>
              <a:ext uri="{FF2B5EF4-FFF2-40B4-BE49-F238E27FC236}">
                <a16:creationId xmlns:a16="http://schemas.microsoft.com/office/drawing/2014/main" id="{B083BF5A-2EB6-9030-EEA5-59AC39636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3" r="17979" b="3"/>
          <a:stretch/>
        </p:blipFill>
        <p:spPr bwMode="auto">
          <a:xfrm>
            <a:off x="1207963" y="1853248"/>
            <a:ext cx="2936836" cy="4195481"/>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03F0943-DC5F-2616-2D08-8E71369B360D}"/>
              </a:ext>
            </a:extLst>
          </p:cNvPr>
          <p:cNvSpPr>
            <a:spLocks noGrp="1"/>
          </p:cNvSpPr>
          <p:nvPr>
            <p:ph idx="1"/>
          </p:nvPr>
        </p:nvSpPr>
        <p:spPr>
          <a:xfrm>
            <a:off x="4706651" y="1517716"/>
            <a:ext cx="6478184" cy="4730684"/>
          </a:xfrm>
        </p:spPr>
        <p:txBody>
          <a:bodyPr anchor="ctr">
            <a:normAutofit/>
          </a:bodyPr>
          <a:lstStyle/>
          <a:p>
            <a:pPr marL="0" marR="0" lvl="0" indent="0">
              <a:spcBef>
                <a:spcPts val="0"/>
              </a:spcBef>
              <a:spcAft>
                <a:spcPts val="0"/>
              </a:spcAft>
              <a:buNone/>
            </a:pPr>
            <a:r>
              <a:rPr lang="en-US" sz="1500" dirty="0">
                <a:effectLst/>
                <a:latin typeface="Times New Roman" panose="02020603050405020304" pitchFamily="18" charset="0"/>
                <a:ea typeface="Times New Roman" panose="02020603050405020304" pitchFamily="18" charset="0"/>
              </a:rPr>
              <a:t>Think of a specific family member, friend or co-worker who is either struggling with some type of sexual disorder or is just confused about Catholic sexual morality.  Picture a conversation </a:t>
            </a:r>
            <a:r>
              <a:rPr lang="en-US" sz="1500" dirty="0">
                <a:latin typeface="Times New Roman" panose="02020603050405020304" pitchFamily="18" charset="0"/>
                <a:ea typeface="Times New Roman" panose="02020603050405020304" pitchFamily="18" charset="0"/>
              </a:rPr>
              <a:t>with them and jot down some ways you would respond to, </a:t>
            </a:r>
          </a:p>
          <a:p>
            <a:pPr marL="0" marR="0" lvl="0" indent="0" algn="ctr">
              <a:spcBef>
                <a:spcPts val="0"/>
              </a:spcBef>
              <a:spcAft>
                <a:spcPts val="0"/>
              </a:spcAft>
              <a:buNone/>
            </a:pPr>
            <a:r>
              <a:rPr lang="en-US" sz="1500" i="1" dirty="0">
                <a:latin typeface="Times New Roman" panose="02020603050405020304" pitchFamily="18" charset="0"/>
                <a:ea typeface="Times New Roman" panose="02020603050405020304" pitchFamily="18" charset="0"/>
              </a:rPr>
              <a:t>“</a:t>
            </a:r>
            <a:r>
              <a:rPr lang="en-US" sz="1500" i="1" dirty="0">
                <a:effectLst/>
                <a:latin typeface="Times New Roman" panose="02020603050405020304" pitchFamily="18" charset="0"/>
                <a:ea typeface="Times New Roman" panose="02020603050405020304" pitchFamily="18" charset="0"/>
              </a:rPr>
              <a:t>Why are you Christians so hung up on Sex? No one gets hurt by masturbation, pornography, or any kind of sex outside of marriage …”</a:t>
            </a:r>
          </a:p>
          <a:p>
            <a:pPr marL="0" indent="0">
              <a:spcBef>
                <a:spcPts val="0"/>
              </a:spcBef>
              <a:buNone/>
            </a:pPr>
            <a:r>
              <a:rPr lang="en-US" sz="1800" dirty="0">
                <a:effectLst/>
                <a:latin typeface="Times New Roman" panose="02020603050405020304" pitchFamily="18" charset="0"/>
                <a:ea typeface="Times New Roman" panose="02020603050405020304"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800" dirty="0"/>
          </a:p>
        </p:txBody>
      </p:sp>
      <p:sp>
        <p:nvSpPr>
          <p:cNvPr id="6" name="TextBox 5">
            <a:extLst>
              <a:ext uri="{FF2B5EF4-FFF2-40B4-BE49-F238E27FC236}">
                <a16:creationId xmlns:a16="http://schemas.microsoft.com/office/drawing/2014/main" id="{EF18902F-A404-DA35-2112-420B4C3DFF88}"/>
              </a:ext>
            </a:extLst>
          </p:cNvPr>
          <p:cNvSpPr txBox="1"/>
          <p:nvPr/>
        </p:nvSpPr>
        <p:spPr>
          <a:xfrm>
            <a:off x="132348" y="6422724"/>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2166309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Lightning Storm over ocean">
            <a:extLst>
              <a:ext uri="{FF2B5EF4-FFF2-40B4-BE49-F238E27FC236}">
                <a16:creationId xmlns:a16="http://schemas.microsoft.com/office/drawing/2014/main" id="{23A9B3CA-A797-48AA-ECB5-32AF3CAD831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4688" r="1" b="1"/>
          <a:stretch/>
        </p:blipFill>
        <p:spPr bwMode="auto">
          <a:xfrm>
            <a:off x="3059" y="10"/>
            <a:ext cx="1218894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4DC4B5-8785-EC75-8ACF-0E3B82D29B3F}"/>
              </a:ext>
            </a:extLst>
          </p:cNvPr>
          <p:cNvSpPr>
            <a:spLocks noGrp="1"/>
          </p:cNvSpPr>
          <p:nvPr>
            <p:ph type="ctrTitle"/>
          </p:nvPr>
        </p:nvSpPr>
        <p:spPr>
          <a:xfrm>
            <a:off x="457200" y="1122363"/>
            <a:ext cx="4788280" cy="2387600"/>
          </a:xfrm>
        </p:spPr>
        <p:txBody>
          <a:bodyPr vert="horz" lIns="91440" tIns="45720" rIns="91440" bIns="45720" rtlCol="0">
            <a:normAutofit fontScale="90000"/>
          </a:bodyPr>
          <a:lstStyle/>
          <a:p>
            <a:r>
              <a:rPr lang="en-US" dirty="0">
                <a:solidFill>
                  <a:srgbClr val="FFFFFF"/>
                </a:solidFill>
              </a:rPr>
              <a:t>Clash of Cultures Series</a:t>
            </a:r>
          </a:p>
        </p:txBody>
      </p:sp>
      <p:sp>
        <p:nvSpPr>
          <p:cNvPr id="3" name="Subtitle 2">
            <a:extLst>
              <a:ext uri="{FF2B5EF4-FFF2-40B4-BE49-F238E27FC236}">
                <a16:creationId xmlns:a16="http://schemas.microsoft.com/office/drawing/2014/main" id="{5B6CB1E9-F5EC-6AD8-3A1B-6E832DFAC9A0}"/>
              </a:ext>
            </a:extLst>
          </p:cNvPr>
          <p:cNvSpPr>
            <a:spLocks noGrp="1"/>
          </p:cNvSpPr>
          <p:nvPr>
            <p:ph type="subTitle" idx="1"/>
          </p:nvPr>
        </p:nvSpPr>
        <p:spPr>
          <a:xfrm>
            <a:off x="457200" y="3957637"/>
            <a:ext cx="12344400" cy="1950624"/>
          </a:xfrm>
        </p:spPr>
        <p:txBody>
          <a:bodyPr vert="horz" lIns="91440" tIns="45720" rIns="91440" bIns="45720" rtlCol="0">
            <a:normAutofit fontScale="92500" lnSpcReduction="10000"/>
          </a:bodyPr>
          <a:lstStyle/>
          <a:p>
            <a:pPr marL="342900" indent="-228600">
              <a:buFont typeface="Arial" panose="020B0604020202020204" pitchFamily="34" charset="0"/>
              <a:buChar char="•"/>
            </a:pPr>
            <a:r>
              <a:rPr lang="en-US" sz="2000" b="1" dirty="0">
                <a:solidFill>
                  <a:srgbClr val="FFFFFF"/>
                </a:solidFill>
              </a:rPr>
              <a:t>Science and (un)Belief (Feb 21</a:t>
            </a:r>
            <a:r>
              <a:rPr lang="en-US" sz="2000" b="1" baseline="30000" dirty="0">
                <a:solidFill>
                  <a:srgbClr val="FFFFFF"/>
                </a:solidFill>
              </a:rPr>
              <a:t>st</a:t>
            </a:r>
            <a:r>
              <a:rPr lang="en-US" sz="2000" b="1" dirty="0">
                <a:solidFill>
                  <a:srgbClr val="FFFFFF"/>
                </a:solidFill>
              </a:rPr>
              <a:t>) </a:t>
            </a:r>
          </a:p>
          <a:p>
            <a:pPr marL="342900" indent="-228600">
              <a:buFont typeface="Arial" panose="020B0604020202020204" pitchFamily="34" charset="0"/>
              <a:buChar char="•"/>
            </a:pPr>
            <a:r>
              <a:rPr lang="en-US" sz="2000" b="1" dirty="0">
                <a:solidFill>
                  <a:srgbClr val="FFFFFF"/>
                </a:solidFill>
              </a:rPr>
              <a:t>Sex and Divine Intimacy (march 6</a:t>
            </a:r>
            <a:r>
              <a:rPr lang="en-US" sz="2000" b="1" baseline="30000" dirty="0">
                <a:solidFill>
                  <a:srgbClr val="FFFFFF"/>
                </a:solidFill>
              </a:rPr>
              <a:t>th</a:t>
            </a:r>
            <a:r>
              <a:rPr lang="en-US" sz="2000" b="1" dirty="0">
                <a:solidFill>
                  <a:srgbClr val="FFFFFF"/>
                </a:solidFill>
              </a:rPr>
              <a:t>)</a:t>
            </a:r>
          </a:p>
          <a:p>
            <a:pPr marL="342900" indent="-228600">
              <a:buFont typeface="Arial" panose="020B0604020202020204" pitchFamily="34" charset="0"/>
              <a:buChar char="•"/>
            </a:pPr>
            <a:r>
              <a:rPr lang="en-US" sz="2000" b="1" dirty="0">
                <a:solidFill>
                  <a:srgbClr val="FFFFFF"/>
                </a:solidFill>
              </a:rPr>
              <a:t>Gender confusion: lgb or t? – Some Catholic perspectives (Mar 20</a:t>
            </a:r>
            <a:r>
              <a:rPr lang="en-US" sz="2000" b="1" baseline="30000" dirty="0">
                <a:solidFill>
                  <a:srgbClr val="FFFFFF"/>
                </a:solidFill>
              </a:rPr>
              <a:t>th</a:t>
            </a:r>
            <a:r>
              <a:rPr lang="en-US" sz="2000" b="1" dirty="0">
                <a:solidFill>
                  <a:srgbClr val="FFFFFF"/>
                </a:solidFill>
              </a:rPr>
              <a:t>)</a:t>
            </a:r>
          </a:p>
          <a:p>
            <a:r>
              <a:rPr lang="en-US" sz="2000" b="1" dirty="0">
                <a:solidFill>
                  <a:srgbClr val="FFFFFF"/>
                </a:solidFill>
              </a:rPr>
              <a:t>  ________________________________</a:t>
            </a:r>
          </a:p>
          <a:p>
            <a:pPr indent="-228600">
              <a:buFont typeface="Arial" panose="020B0604020202020204" pitchFamily="34" charset="0"/>
              <a:buChar char="•"/>
            </a:pPr>
            <a:r>
              <a:rPr lang="en-US" sz="2000" b="1" i="1" dirty="0">
                <a:solidFill>
                  <a:srgbClr val="FFFFFF"/>
                </a:solidFill>
              </a:rPr>
              <a:t>See </a:t>
            </a:r>
            <a:r>
              <a:rPr lang="en-US" sz="2000" b="1" i="1" dirty="0">
                <a:solidFill>
                  <a:srgbClr val="FFFFFF"/>
                </a:solidFill>
                <a:hlinkClick r:id="rId4"/>
              </a:rPr>
              <a:t>www.MissionCap.org/resources</a:t>
            </a:r>
            <a:r>
              <a:rPr lang="en-US" sz="2000" b="1" i="1" dirty="0">
                <a:solidFill>
                  <a:srgbClr val="FFFFFF"/>
                </a:solidFill>
              </a:rPr>
              <a:t> for powerpoints and a recording of the talks </a:t>
            </a:r>
          </a:p>
          <a:p>
            <a:pPr marL="342900" indent="-228600">
              <a:buFont typeface="Arial" panose="020B0604020202020204" pitchFamily="34" charset="0"/>
              <a:buChar char="•"/>
            </a:pPr>
            <a:endParaRPr lang="en-US" sz="2000" dirty="0">
              <a:solidFill>
                <a:srgbClr val="FFFFFF"/>
              </a:solidFill>
            </a:endParaRPr>
          </a:p>
        </p:txBody>
      </p:sp>
      <p:sp>
        <p:nvSpPr>
          <p:cNvPr id="6" name="TextBox 5">
            <a:extLst>
              <a:ext uri="{FF2B5EF4-FFF2-40B4-BE49-F238E27FC236}">
                <a16:creationId xmlns:a16="http://schemas.microsoft.com/office/drawing/2014/main" id="{CA2C1D9C-1275-D421-3000-89EA65DC991E}"/>
              </a:ext>
            </a:extLst>
          </p:cNvPr>
          <p:cNvSpPr txBox="1"/>
          <p:nvPr/>
        </p:nvSpPr>
        <p:spPr>
          <a:xfrm>
            <a:off x="82502" y="6438437"/>
            <a:ext cx="6435176"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416816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2CA-B43D-B980-D3F2-8FD8752A352D}"/>
              </a:ext>
            </a:extLst>
          </p:cNvPr>
          <p:cNvSpPr>
            <a:spLocks noGrp="1"/>
          </p:cNvSpPr>
          <p:nvPr>
            <p:ph type="title"/>
          </p:nvPr>
        </p:nvSpPr>
        <p:spPr>
          <a:xfrm>
            <a:off x="648930" y="629266"/>
            <a:ext cx="4795482" cy="1641987"/>
          </a:xfrm>
        </p:spPr>
        <p:txBody>
          <a:bodyPr>
            <a:normAutofit/>
          </a:bodyPr>
          <a:lstStyle/>
          <a:p>
            <a:pPr>
              <a:lnSpc>
                <a:spcPct val="90000"/>
              </a:lnSpc>
            </a:pPr>
            <a:r>
              <a:rPr lang="en-US" sz="2900" kern="100" dirty="0">
                <a:effectLst/>
                <a:latin typeface="Aptos" panose="020B0004020202020204" pitchFamily="34" charset="0"/>
                <a:ea typeface="Aptos" panose="020B0004020202020204" pitchFamily="34" charset="0"/>
                <a:cs typeface="Segoe UI" panose="020B0502040204020203" pitchFamily="34" charset="0"/>
              </a:rPr>
              <a:t>I.   Triumph of the Erotic and its Wake of Destruction</a:t>
            </a:r>
            <a:br>
              <a:rPr lang="en-US" sz="2900" kern="100" dirty="0">
                <a:effectLst/>
                <a:latin typeface="Aptos" panose="020B0004020202020204" pitchFamily="34" charset="0"/>
                <a:ea typeface="Aptos" panose="020B0004020202020204" pitchFamily="34" charset="0"/>
                <a:cs typeface="Times New Roman" panose="02020603050405020304" pitchFamily="18" charset="0"/>
              </a:rPr>
            </a:br>
            <a:endParaRPr lang="en-US" sz="2900" dirty="0"/>
          </a:p>
        </p:txBody>
      </p:sp>
      <p:pic>
        <p:nvPicPr>
          <p:cNvPr id="4" name="Picture 3" descr="A painting of two men and a snake&#10;&#10;Description automatically generated">
            <a:extLst>
              <a:ext uri="{FF2B5EF4-FFF2-40B4-BE49-F238E27FC236}">
                <a16:creationId xmlns:a16="http://schemas.microsoft.com/office/drawing/2014/main" id="{093B21D5-B773-12E2-4FBE-FF961BAC71A0}"/>
              </a:ext>
            </a:extLst>
          </p:cNvPr>
          <p:cNvPicPr>
            <a:picLocks noChangeAspect="1"/>
          </p:cNvPicPr>
          <p:nvPr/>
        </p:nvPicPr>
        <p:blipFill rotWithShape="1">
          <a:blip r:embed="rId4">
            <a:extLst>
              <a:ext uri="{28A0092B-C50C-407E-A947-70E740481C1C}">
                <a14:useLocalDpi xmlns:a14="http://schemas.microsoft.com/office/drawing/2010/main" val="0"/>
              </a:ext>
            </a:extLst>
          </a:blip>
          <a:srcRect l="17298" r="6891" b="-1"/>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9" name="Rectangle 8">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0563D16-A0CB-80B9-5B11-45B249002A3F}"/>
              </a:ext>
            </a:extLst>
          </p:cNvPr>
          <p:cNvSpPr>
            <a:spLocks noGrp="1"/>
          </p:cNvSpPr>
          <p:nvPr>
            <p:ph idx="1"/>
          </p:nvPr>
        </p:nvSpPr>
        <p:spPr>
          <a:xfrm>
            <a:off x="647701" y="2438401"/>
            <a:ext cx="4797256" cy="3809998"/>
          </a:xfrm>
        </p:spPr>
        <p:txBody>
          <a:bodyPr>
            <a:normAutofit/>
          </a:bodyPr>
          <a:lstStyle/>
          <a:p>
            <a:pPr marL="0" marR="0" lvl="0" indent="0">
              <a:spcBef>
                <a:spcPts val="0"/>
              </a:spcBef>
              <a:spcAft>
                <a:spcPts val="0"/>
              </a:spcAft>
              <a:buNone/>
            </a:pPr>
            <a:r>
              <a:rPr lang="en-US" i="1" kern="100" dirty="0">
                <a:effectLst/>
                <a:latin typeface="Aptos" panose="020B0004020202020204" pitchFamily="34" charset="0"/>
                <a:ea typeface="Aptos" panose="020B0004020202020204" pitchFamily="34" charset="0"/>
                <a:cs typeface="Segoe UI" panose="020B0502040204020203" pitchFamily="34" charset="0"/>
              </a:rPr>
              <a:t>Return to a Biblical Clash</a:t>
            </a:r>
            <a:r>
              <a:rPr lang="en-US" kern="100" dirty="0">
                <a:effectLst/>
                <a:latin typeface="Aptos" panose="020B0004020202020204" pitchFamily="34" charset="0"/>
                <a:ea typeface="Aptos" panose="020B0004020202020204" pitchFamily="34" charset="0"/>
                <a:cs typeface="Segoe UI" panose="020B0502040204020203" pitchFamily="34" charset="0"/>
              </a:rPr>
              <a:t>: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buSzPct val="100000"/>
              <a:buFont typeface="Arial" panose="020B0604020202020204" pitchFamily="34" charset="0"/>
              <a:buChar char="•"/>
            </a:pPr>
            <a:r>
              <a:rPr lang="en-US" kern="100" dirty="0">
                <a:effectLst/>
                <a:latin typeface="Aptos" panose="020B0004020202020204" pitchFamily="34" charset="0"/>
                <a:ea typeface="Aptos" panose="020B0004020202020204" pitchFamily="34" charset="0"/>
                <a:cs typeface="Segoe UI" panose="020B0502040204020203" pitchFamily="34" charset="0"/>
              </a:rPr>
              <a:t>1</a:t>
            </a:r>
            <a:r>
              <a:rPr lang="en-US" kern="100" baseline="30000" dirty="0">
                <a:effectLst/>
                <a:latin typeface="Aptos" panose="020B0004020202020204" pitchFamily="34" charset="0"/>
                <a:ea typeface="Aptos" panose="020B0004020202020204" pitchFamily="34" charset="0"/>
                <a:cs typeface="Segoe UI" panose="020B0502040204020203" pitchFamily="34" charset="0"/>
              </a:rPr>
              <a:t>st</a:t>
            </a:r>
            <a:r>
              <a:rPr lang="en-US" kern="100" dirty="0">
                <a:effectLst/>
                <a:latin typeface="Aptos" panose="020B0004020202020204" pitchFamily="34" charset="0"/>
                <a:ea typeface="Aptos" panose="020B0004020202020204" pitchFamily="34" charset="0"/>
                <a:cs typeface="Segoe UI" panose="020B0502040204020203" pitchFamily="34" charset="0"/>
              </a:rPr>
              <a:t> Century Palestinian Jewish culture clashed with Hellenism</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buSzPct val="100000"/>
              <a:buFont typeface="Arial" panose="020B0604020202020204" pitchFamily="34" charset="0"/>
              <a:buChar char="•"/>
            </a:pPr>
            <a:r>
              <a:rPr lang="en-US" kern="100" dirty="0">
                <a:effectLst/>
                <a:latin typeface="Aptos" panose="020B0004020202020204" pitchFamily="34" charset="0"/>
                <a:ea typeface="Aptos" panose="020B0004020202020204" pitchFamily="34" charset="0"/>
                <a:cs typeface="Segoe UI" panose="020B0502040204020203" pitchFamily="34" charset="0"/>
              </a:rPr>
              <a:t>Age of Christendom:  Constantine (315) to Sexual Revolution (60s)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buSzPct val="100000"/>
              <a:buFont typeface="Arial" panose="020B0604020202020204" pitchFamily="34" charset="0"/>
              <a:buChar char="•"/>
            </a:pPr>
            <a:r>
              <a:rPr lang="en-US" kern="100" dirty="0">
                <a:effectLst/>
                <a:latin typeface="Aptos" panose="020B0004020202020204" pitchFamily="34" charset="0"/>
                <a:ea typeface="Aptos" panose="020B0004020202020204" pitchFamily="34" charset="0"/>
                <a:cs typeface="Times New Roman" panose="02020603050405020304" pitchFamily="18" charset="0"/>
              </a:rPr>
              <a:t>How to boil frogs in a lidless pot: Creation of the ‘New Normal’</a:t>
            </a:r>
          </a:p>
          <a:p>
            <a:pPr>
              <a:spcBef>
                <a:spcPts val="0"/>
              </a:spcBef>
              <a:buSzPct val="100000"/>
              <a:buFont typeface="Arial" panose="020B0604020202020204" pitchFamily="34" charset="0"/>
              <a:buChar char="•"/>
            </a:pPr>
            <a:r>
              <a:rPr lang="en-US" kern="100" dirty="0">
                <a:effectLst/>
                <a:latin typeface="Aptos" panose="020B0004020202020204" pitchFamily="34" charset="0"/>
                <a:ea typeface="Aptos" panose="020B0004020202020204" pitchFamily="34" charset="0"/>
                <a:cs typeface="Times New Roman" panose="02020603050405020304" pitchFamily="18" charset="0"/>
              </a:rPr>
              <a:t>50 year extraction of God, sin, &amp; divine intimacy from the culture</a:t>
            </a:r>
          </a:p>
          <a:p>
            <a:pPr>
              <a:spcBef>
                <a:spcPts val="0"/>
              </a:spcBef>
              <a:buSzPct val="100000"/>
              <a:buFont typeface="Arial" panose="020B0604020202020204" pitchFamily="34" charset="0"/>
              <a:buChar char="•"/>
            </a:pPr>
            <a:r>
              <a:rPr lang="en-US" kern="100" dirty="0">
                <a:effectLst/>
                <a:latin typeface="Aptos" panose="020B0004020202020204" pitchFamily="34" charset="0"/>
                <a:ea typeface="Aptos" panose="020B0004020202020204" pitchFamily="34" charset="0"/>
                <a:cs typeface="Times New Roman" panose="02020603050405020304" pitchFamily="18" charset="0"/>
              </a:rPr>
              <a:t>The ‘New Normal’  is like Old Rome</a:t>
            </a:r>
          </a:p>
          <a:p>
            <a:endParaRPr lang="en-US" dirty="0"/>
          </a:p>
        </p:txBody>
      </p:sp>
      <p:sp>
        <p:nvSpPr>
          <p:cNvPr id="5" name="Footer Placeholder 4">
            <a:extLst>
              <a:ext uri="{FF2B5EF4-FFF2-40B4-BE49-F238E27FC236}">
                <a16:creationId xmlns:a16="http://schemas.microsoft.com/office/drawing/2014/main" id="{3E088B52-A95D-70DC-4136-F0C92A389FD8}"/>
              </a:ext>
            </a:extLst>
          </p:cNvPr>
          <p:cNvSpPr>
            <a:spLocks noGrp="1"/>
          </p:cNvSpPr>
          <p:nvPr>
            <p:ph type="ftr" sz="quarter" idx="11"/>
          </p:nvPr>
        </p:nvSpPr>
        <p:spPr>
          <a:xfrm>
            <a:off x="82580" y="6420703"/>
            <a:ext cx="3859795" cy="304801"/>
          </a:xfrm>
        </p:spPr>
        <p:txBody>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862759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0FCC-91CD-5F72-5662-79B4726839B9}"/>
              </a:ext>
            </a:extLst>
          </p:cNvPr>
          <p:cNvSpPr>
            <a:spLocks noGrp="1"/>
          </p:cNvSpPr>
          <p:nvPr>
            <p:ph type="title"/>
          </p:nvPr>
        </p:nvSpPr>
        <p:spPr/>
        <p:txBody>
          <a:bodyPr>
            <a:normAutofit/>
          </a:bodyPr>
          <a:lstStyle/>
          <a:p>
            <a:r>
              <a:rPr lang="en-US" dirty="0"/>
              <a:t>Triumph of the Erotic: 1970 to Present</a:t>
            </a:r>
          </a:p>
        </p:txBody>
      </p:sp>
      <p:graphicFrame>
        <p:nvGraphicFramePr>
          <p:cNvPr id="4" name="Table 3">
            <a:extLst>
              <a:ext uri="{FF2B5EF4-FFF2-40B4-BE49-F238E27FC236}">
                <a16:creationId xmlns:a16="http://schemas.microsoft.com/office/drawing/2014/main" id="{A9850E45-2B3E-E982-FE37-F62C24C02472}"/>
              </a:ext>
            </a:extLst>
          </p:cNvPr>
          <p:cNvGraphicFramePr>
            <a:graphicFrameLocks noGrp="1"/>
          </p:cNvGraphicFramePr>
          <p:nvPr>
            <p:extLst>
              <p:ext uri="{D42A27DB-BD31-4B8C-83A1-F6EECF244321}">
                <p14:modId xmlns:p14="http://schemas.microsoft.com/office/powerpoint/2010/main" val="2641672839"/>
              </p:ext>
            </p:extLst>
          </p:nvPr>
        </p:nvGraphicFramePr>
        <p:xfrm>
          <a:off x="2583401" y="2314604"/>
          <a:ext cx="8935791" cy="1828800"/>
        </p:xfrm>
        <a:graphic>
          <a:graphicData uri="http://schemas.openxmlformats.org/drawingml/2006/table">
            <a:tbl>
              <a:tblPr firstRow="1" bandRow="1">
                <a:tableStyleId>{5C22544A-7EE6-4342-B048-85BDC9FD1C3A}</a:tableStyleId>
              </a:tblPr>
              <a:tblGrid>
                <a:gridCol w="4107058">
                  <a:extLst>
                    <a:ext uri="{9D8B030D-6E8A-4147-A177-3AD203B41FA5}">
                      <a16:colId xmlns:a16="http://schemas.microsoft.com/office/drawing/2014/main" val="4088060325"/>
                    </a:ext>
                  </a:extLst>
                </a:gridCol>
                <a:gridCol w="1309999">
                  <a:extLst>
                    <a:ext uri="{9D8B030D-6E8A-4147-A177-3AD203B41FA5}">
                      <a16:colId xmlns:a16="http://schemas.microsoft.com/office/drawing/2014/main" val="630216293"/>
                    </a:ext>
                  </a:extLst>
                </a:gridCol>
                <a:gridCol w="1284786">
                  <a:extLst>
                    <a:ext uri="{9D8B030D-6E8A-4147-A177-3AD203B41FA5}">
                      <a16:colId xmlns:a16="http://schemas.microsoft.com/office/drawing/2014/main" val="2471207381"/>
                    </a:ext>
                  </a:extLst>
                </a:gridCol>
                <a:gridCol w="2233948">
                  <a:extLst>
                    <a:ext uri="{9D8B030D-6E8A-4147-A177-3AD203B41FA5}">
                      <a16:colId xmlns:a16="http://schemas.microsoft.com/office/drawing/2014/main" val="932145573"/>
                    </a:ext>
                  </a:extLst>
                </a:gridCol>
              </a:tblGrid>
              <a:tr h="325765">
                <a:tc>
                  <a:txBody>
                    <a:bodyPr/>
                    <a:lstStyle/>
                    <a:p>
                      <a:r>
                        <a:rPr lang="en-US" dirty="0"/>
                        <a:t>Polls Data</a:t>
                      </a:r>
                    </a:p>
                  </a:txBody>
                  <a:tcPr/>
                </a:tc>
                <a:tc>
                  <a:txBody>
                    <a:bodyPr/>
                    <a:lstStyle/>
                    <a:p>
                      <a:pPr algn="ctr"/>
                      <a:r>
                        <a:rPr lang="en-US" dirty="0"/>
                        <a:t>1972-3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1989</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2020-3</a:t>
                      </a:r>
                    </a:p>
                  </a:txBody>
                  <a:tcPr/>
                </a:tc>
                <a:extLst>
                  <a:ext uri="{0D108BD9-81ED-4DB2-BD59-A6C34878D82A}">
                    <a16:rowId xmlns:a16="http://schemas.microsoft.com/office/drawing/2014/main" val="2008392178"/>
                  </a:ext>
                </a:extLst>
              </a:tr>
              <a:tr h="325765">
                <a:tc>
                  <a:txBody>
                    <a:bodyPr/>
                    <a:lstStyle/>
                    <a:p>
                      <a:r>
                        <a:rPr lang="en-US" dirty="0"/>
                        <a:t>Adults who habitually watch Porn</a:t>
                      </a:r>
                      <a:r>
                        <a:rPr lang="en-US" baseline="30000" dirty="0"/>
                        <a:t>1</a:t>
                      </a:r>
                    </a:p>
                  </a:txBody>
                  <a:tcPr/>
                </a:tc>
                <a:tc>
                  <a:txBody>
                    <a:bodyPr/>
                    <a:lstStyle/>
                    <a:p>
                      <a:pPr algn="ctr"/>
                      <a:r>
                        <a:rPr lang="en-US" dirty="0"/>
                        <a:t>n/a</a:t>
                      </a:r>
                    </a:p>
                  </a:txBody>
                  <a:tcPr/>
                </a:tc>
                <a:tc>
                  <a:txBody>
                    <a:bodyPr/>
                    <a:lstStyle/>
                    <a:p>
                      <a:pPr algn="ctr"/>
                      <a:endParaRPr lang="en-US" dirty="0"/>
                    </a:p>
                  </a:txBody>
                  <a:tcPr/>
                </a:tc>
                <a:tc>
                  <a:txBody>
                    <a:bodyPr/>
                    <a:lstStyle/>
                    <a:p>
                      <a:pPr algn="ctr"/>
                      <a:r>
                        <a:rPr lang="en-US" dirty="0"/>
                        <a:t>58%</a:t>
                      </a:r>
                    </a:p>
                  </a:txBody>
                  <a:tcPr/>
                </a:tc>
                <a:extLst>
                  <a:ext uri="{0D108BD9-81ED-4DB2-BD59-A6C34878D82A}">
                    <a16:rowId xmlns:a16="http://schemas.microsoft.com/office/drawing/2014/main" val="2071718564"/>
                  </a:ext>
                </a:extLst>
              </a:tr>
              <a:tr h="325765">
                <a:tc>
                  <a:txBody>
                    <a:bodyPr/>
                    <a:lstStyle/>
                    <a:p>
                      <a:r>
                        <a:rPr lang="en-US" dirty="0"/>
                        <a:t>Premarital </a:t>
                      </a:r>
                      <a:r>
                        <a:rPr lang="en-US" i="1" dirty="0"/>
                        <a:t>Sex</a:t>
                      </a:r>
                      <a:r>
                        <a:rPr lang="en-US" dirty="0"/>
                        <a:t>: Not Wrong at All</a:t>
                      </a:r>
                      <a:r>
                        <a:rPr lang="en-US" baseline="30000" dirty="0"/>
                        <a:t>2</a:t>
                      </a:r>
                      <a:endParaRPr lang="en-US" dirty="0"/>
                    </a:p>
                  </a:txBody>
                  <a:tcPr/>
                </a:tc>
                <a:tc>
                  <a:txBody>
                    <a:bodyPr/>
                    <a:lstStyle/>
                    <a:p>
                      <a:pPr algn="ctr"/>
                      <a:r>
                        <a:rPr lang="en-US" dirty="0"/>
                        <a:t>26%</a:t>
                      </a:r>
                    </a:p>
                  </a:txBody>
                  <a:tcPr/>
                </a:tc>
                <a:tc>
                  <a:txBody>
                    <a:bodyPr/>
                    <a:lstStyle/>
                    <a:p>
                      <a:pPr algn="ctr"/>
                      <a:endParaRPr lang="en-US" dirty="0"/>
                    </a:p>
                  </a:txBody>
                  <a:tcPr/>
                </a:tc>
                <a:tc>
                  <a:txBody>
                    <a:bodyPr/>
                    <a:lstStyle/>
                    <a:p>
                      <a:pPr algn="ctr"/>
                      <a:r>
                        <a:rPr lang="en-US" dirty="0"/>
                        <a:t>68%</a:t>
                      </a:r>
                    </a:p>
                  </a:txBody>
                  <a:tcPr/>
                </a:tc>
                <a:extLst>
                  <a:ext uri="{0D108BD9-81ED-4DB2-BD59-A6C34878D82A}">
                    <a16:rowId xmlns:a16="http://schemas.microsoft.com/office/drawing/2014/main" val="2955421189"/>
                  </a:ext>
                </a:extLst>
              </a:tr>
              <a:tr h="325765">
                <a:tc>
                  <a:txBody>
                    <a:bodyPr/>
                    <a:lstStyle/>
                    <a:p>
                      <a:r>
                        <a:rPr lang="en-US" dirty="0"/>
                        <a:t>Same Sex </a:t>
                      </a:r>
                      <a:r>
                        <a:rPr lang="en-US" i="1" dirty="0"/>
                        <a:t>Sex</a:t>
                      </a:r>
                      <a:r>
                        <a:rPr lang="en-US" dirty="0"/>
                        <a:t>: Not Wrong at All</a:t>
                      </a:r>
                      <a:r>
                        <a:rPr lang="en-US" baseline="30000" dirty="0"/>
                        <a:t>2</a:t>
                      </a:r>
                      <a:endParaRPr lang="en-US" dirty="0"/>
                    </a:p>
                  </a:txBody>
                  <a:tcPr/>
                </a:tc>
                <a:tc>
                  <a:txBody>
                    <a:bodyPr/>
                    <a:lstStyle/>
                    <a:p>
                      <a:pPr algn="ctr"/>
                      <a:r>
                        <a:rPr lang="en-US" dirty="0"/>
                        <a:t>11%</a:t>
                      </a:r>
                    </a:p>
                  </a:txBody>
                  <a:tcPr/>
                </a:tc>
                <a:tc>
                  <a:txBody>
                    <a:bodyPr/>
                    <a:lstStyle/>
                    <a:p>
                      <a:pPr algn="ctr"/>
                      <a:endParaRPr lang="en-US" dirty="0"/>
                    </a:p>
                  </a:txBody>
                  <a:tcPr/>
                </a:tc>
                <a:tc>
                  <a:txBody>
                    <a:bodyPr/>
                    <a:lstStyle/>
                    <a:p>
                      <a:pPr algn="ctr"/>
                      <a:r>
                        <a:rPr lang="en-US" dirty="0"/>
                        <a:t>59%</a:t>
                      </a:r>
                    </a:p>
                  </a:txBody>
                  <a:tcPr/>
                </a:tc>
                <a:extLst>
                  <a:ext uri="{0D108BD9-81ED-4DB2-BD59-A6C34878D82A}">
                    <a16:rowId xmlns:a16="http://schemas.microsoft.com/office/drawing/2014/main" val="3772377879"/>
                  </a:ext>
                </a:extLst>
              </a:tr>
              <a:tr h="3257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Support Same Sex </a:t>
                      </a:r>
                      <a:r>
                        <a:rPr lang="en-US" i="1" dirty="0"/>
                        <a:t>Marriage</a:t>
                      </a:r>
                      <a:r>
                        <a:rPr lang="en-US" i="1" baseline="30000" dirty="0"/>
                        <a:t>3</a:t>
                      </a:r>
                      <a:endParaRPr lang="en-US" baseline="30000" dirty="0"/>
                    </a:p>
                  </a:txBody>
                  <a:tcPr/>
                </a:tc>
                <a:tc>
                  <a:txBody>
                    <a:bodyPr/>
                    <a:lstStyle/>
                    <a:p>
                      <a:pPr algn="ctr"/>
                      <a:r>
                        <a:rPr lang="en-US" dirty="0"/>
                        <a:t>n/a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12%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70%</a:t>
                      </a:r>
                    </a:p>
                  </a:txBody>
                  <a:tcPr/>
                </a:tc>
                <a:extLst>
                  <a:ext uri="{0D108BD9-81ED-4DB2-BD59-A6C34878D82A}">
                    <a16:rowId xmlns:a16="http://schemas.microsoft.com/office/drawing/2014/main" val="3307613932"/>
                  </a:ext>
                </a:extLst>
              </a:tr>
            </a:tbl>
          </a:graphicData>
        </a:graphic>
      </p:graphicFrame>
      <p:sp>
        <p:nvSpPr>
          <p:cNvPr id="5" name="TextBox 4">
            <a:extLst>
              <a:ext uri="{FF2B5EF4-FFF2-40B4-BE49-F238E27FC236}">
                <a16:creationId xmlns:a16="http://schemas.microsoft.com/office/drawing/2014/main" id="{A6AE0791-C86D-972E-A3CF-4B13815FB358}"/>
              </a:ext>
            </a:extLst>
          </p:cNvPr>
          <p:cNvSpPr txBox="1"/>
          <p:nvPr/>
        </p:nvSpPr>
        <p:spPr>
          <a:xfrm>
            <a:off x="921539" y="5608098"/>
            <a:ext cx="10926502" cy="461665"/>
          </a:xfrm>
          <a:prstGeom prst="rect">
            <a:avLst/>
          </a:prstGeom>
          <a:noFill/>
        </p:spPr>
        <p:txBody>
          <a:bodyPr wrap="square" rtlCol="0">
            <a:spAutoFit/>
          </a:bodyPr>
          <a:lstStyle/>
          <a:p>
            <a:r>
              <a:rPr lang="en-US" sz="1200" baseline="30000" dirty="0"/>
              <a:t>1</a:t>
            </a:r>
            <a:r>
              <a:rPr lang="en-US" sz="1200" dirty="0"/>
              <a:t> GSS. </a:t>
            </a:r>
            <a:r>
              <a:rPr lang="en-US" sz="1200" baseline="30000" dirty="0"/>
              <a:t>2</a:t>
            </a:r>
            <a:r>
              <a:rPr lang="en-US" sz="1200" dirty="0"/>
              <a:t> </a:t>
            </a:r>
            <a:r>
              <a:rPr lang="en-US" sz="1200" dirty="0">
                <a:hlinkClick r:id="rId3"/>
              </a:rPr>
              <a:t>https://www.statista.com/statistics/1402222/us-adults-pornography-habit/</a:t>
            </a:r>
            <a:r>
              <a:rPr lang="en-US" sz="1200" dirty="0"/>
              <a:t>  </a:t>
            </a:r>
            <a:r>
              <a:rPr lang="en-US" sz="1200" baseline="30000" dirty="0"/>
              <a:t> 3</a:t>
            </a:r>
            <a:r>
              <a:rPr lang="en-US" sz="1200" dirty="0"/>
              <a:t>https://</a:t>
            </a:r>
            <a:r>
              <a:rPr lang="en-US" sz="1200" dirty="0" err="1"/>
              <a:t>en.wikipedia.org</a:t>
            </a:r>
            <a:r>
              <a:rPr lang="en-US" sz="1200" dirty="0"/>
              <a:t>/wiki/</a:t>
            </a:r>
            <a:r>
              <a:rPr lang="en-US" sz="1200" dirty="0" err="1"/>
              <a:t>Public_opinion_of_same-sex_marriage_in_the_United_States</a:t>
            </a:r>
            <a:r>
              <a:rPr lang="en-US" sz="1200" dirty="0"/>
              <a:t> .. </a:t>
            </a:r>
          </a:p>
        </p:txBody>
      </p:sp>
      <p:sp>
        <p:nvSpPr>
          <p:cNvPr id="9" name="TextBox 8">
            <a:extLst>
              <a:ext uri="{FF2B5EF4-FFF2-40B4-BE49-F238E27FC236}">
                <a16:creationId xmlns:a16="http://schemas.microsoft.com/office/drawing/2014/main" id="{163C6CC1-6A7F-C2C8-C97E-901EEAF5BC67}"/>
              </a:ext>
            </a:extLst>
          </p:cNvPr>
          <p:cNvSpPr txBox="1"/>
          <p:nvPr/>
        </p:nvSpPr>
        <p:spPr>
          <a:xfrm>
            <a:off x="921539" y="4414086"/>
            <a:ext cx="9257231" cy="923330"/>
          </a:xfrm>
          <a:prstGeom prst="rect">
            <a:avLst/>
          </a:prstGeom>
          <a:noFill/>
        </p:spPr>
        <p:txBody>
          <a:bodyPr wrap="square">
            <a:spAutoFit/>
          </a:bodyPr>
          <a:lstStyle/>
          <a:p>
            <a:pPr marL="285750" indent="-285750">
              <a:buFont typeface="Arial" panose="020B0604020202020204" pitchFamily="34" charset="0"/>
              <a:buChar char="•"/>
            </a:pPr>
            <a:r>
              <a:rPr lang="en-US" dirty="0"/>
              <a:t>Secular ‘Culture’ vaults sexual pleasure to the top (along with power)</a:t>
            </a:r>
          </a:p>
          <a:p>
            <a:pPr marL="285750" indent="-285750">
              <a:buFont typeface="Arial" panose="020B0604020202020204" pitchFamily="34" charset="0"/>
              <a:buChar char="•"/>
            </a:pPr>
            <a:r>
              <a:rPr lang="en-US" dirty="0"/>
              <a:t>Licentiousness (late 60s) </a:t>
            </a:r>
            <a:r>
              <a:rPr lang="en-US" dirty="0">
                <a:sym typeface="Wingdings" pitchFamily="2" charset="2"/>
              </a:rPr>
              <a:t> </a:t>
            </a:r>
            <a:r>
              <a:rPr lang="en-US" dirty="0"/>
              <a:t> </a:t>
            </a:r>
            <a:r>
              <a:rPr lang="en-US" dirty="0" err="1"/>
              <a:t>Hookup&amp;Homo</a:t>
            </a:r>
            <a:r>
              <a:rPr lang="en-US" dirty="0"/>
              <a:t> (00s+) </a:t>
            </a:r>
            <a:r>
              <a:rPr lang="en-US" dirty="0">
                <a:sym typeface="Wingdings" pitchFamily="2" charset="2"/>
              </a:rPr>
              <a:t> </a:t>
            </a:r>
            <a:r>
              <a:rPr lang="en-US" dirty="0"/>
              <a:t>Poly Amory (now) </a:t>
            </a:r>
            <a:r>
              <a:rPr lang="en-US" dirty="0">
                <a:sym typeface="Wingdings" pitchFamily="2" charset="2"/>
              </a:rPr>
              <a:t></a:t>
            </a:r>
            <a:r>
              <a:rPr lang="en-US" dirty="0"/>
              <a:t> Bestiality/Pederasty/Sex Trade (2030?)</a:t>
            </a:r>
          </a:p>
        </p:txBody>
      </p:sp>
      <p:sp>
        <p:nvSpPr>
          <p:cNvPr id="7" name="TextBox 6">
            <a:extLst>
              <a:ext uri="{FF2B5EF4-FFF2-40B4-BE49-F238E27FC236}">
                <a16:creationId xmlns:a16="http://schemas.microsoft.com/office/drawing/2014/main" id="{7EF91E67-B105-5F7A-F37F-620591C29B87}"/>
              </a:ext>
            </a:extLst>
          </p:cNvPr>
          <p:cNvSpPr txBox="1"/>
          <p:nvPr/>
        </p:nvSpPr>
        <p:spPr>
          <a:xfrm>
            <a:off x="111722" y="6427243"/>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330920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4627-AF0A-F0CC-D4AF-F27D0AF7F587}"/>
              </a:ext>
            </a:extLst>
          </p:cNvPr>
          <p:cNvSpPr>
            <a:spLocks noGrp="1"/>
          </p:cNvSpPr>
          <p:nvPr>
            <p:ph type="title"/>
          </p:nvPr>
        </p:nvSpPr>
        <p:spPr>
          <a:xfrm>
            <a:off x="646111" y="452718"/>
            <a:ext cx="9404723" cy="1189651"/>
          </a:xfrm>
        </p:spPr>
        <p:txBody>
          <a:bodyPr>
            <a:normAutofit fontScale="90000"/>
          </a:bodyPr>
          <a:lstStyle/>
          <a:p>
            <a:r>
              <a:rPr lang="en-US" dirty="0"/>
              <a:t>New Normal  </a:t>
            </a:r>
            <a:r>
              <a:rPr lang="en-US" dirty="0">
                <a:sym typeface="Wingdings" pitchFamily="2" charset="2"/>
              </a:rPr>
              <a:t> </a:t>
            </a:r>
            <a:br>
              <a:rPr lang="en-US" dirty="0">
                <a:sym typeface="Wingdings" pitchFamily="2" charset="2"/>
              </a:rPr>
            </a:br>
            <a:r>
              <a:rPr lang="en-US" dirty="0">
                <a:sym typeface="Wingdings" pitchFamily="2" charset="2"/>
              </a:rPr>
              <a:t>New Religion &amp; Worldview</a:t>
            </a:r>
            <a:endParaRPr lang="en-US" dirty="0"/>
          </a:p>
        </p:txBody>
      </p:sp>
      <p:sp>
        <p:nvSpPr>
          <p:cNvPr id="3" name="Content Placeholder 2">
            <a:extLst>
              <a:ext uri="{FF2B5EF4-FFF2-40B4-BE49-F238E27FC236}">
                <a16:creationId xmlns:a16="http://schemas.microsoft.com/office/drawing/2014/main" id="{29CEFC45-C386-06B6-A4C5-27AF794EE255}"/>
              </a:ext>
            </a:extLst>
          </p:cNvPr>
          <p:cNvSpPr>
            <a:spLocks noGrp="1"/>
          </p:cNvSpPr>
          <p:nvPr>
            <p:ph idx="1"/>
          </p:nvPr>
        </p:nvSpPr>
        <p:spPr/>
        <p:txBody>
          <a:bodyPr/>
          <a:lstStyle/>
          <a:p>
            <a:endParaRPr lang="en-US" dirty="0"/>
          </a:p>
          <a:p>
            <a:endParaRPr lang="en-US" dirty="0"/>
          </a:p>
        </p:txBody>
      </p:sp>
      <p:graphicFrame>
        <p:nvGraphicFramePr>
          <p:cNvPr id="4" name="Content Placeholder 2">
            <a:extLst>
              <a:ext uri="{FF2B5EF4-FFF2-40B4-BE49-F238E27FC236}">
                <a16:creationId xmlns:a16="http://schemas.microsoft.com/office/drawing/2014/main" id="{39DF735A-F69C-90DB-8012-7813B8D6E564}"/>
              </a:ext>
            </a:extLst>
          </p:cNvPr>
          <p:cNvGraphicFramePr>
            <a:graphicFrameLocks/>
          </p:cNvGraphicFramePr>
          <p:nvPr>
            <p:extLst>
              <p:ext uri="{D42A27DB-BD31-4B8C-83A1-F6EECF244321}">
                <p14:modId xmlns:p14="http://schemas.microsoft.com/office/powerpoint/2010/main" val="438518523"/>
              </p:ext>
            </p:extLst>
          </p:nvPr>
        </p:nvGraphicFramePr>
        <p:xfrm>
          <a:off x="1768267" y="2441706"/>
          <a:ext cx="8802652" cy="308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53C8DD7-3B7F-5EB1-0A4A-7943008466D3}"/>
              </a:ext>
            </a:extLst>
          </p:cNvPr>
          <p:cNvSpPr txBox="1"/>
          <p:nvPr/>
        </p:nvSpPr>
        <p:spPr>
          <a:xfrm>
            <a:off x="74739" y="6405282"/>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660833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82C7A-6D67-3F80-D644-0137687BA462}"/>
              </a:ext>
            </a:extLst>
          </p:cNvPr>
          <p:cNvSpPr>
            <a:spLocks noGrp="1"/>
          </p:cNvSpPr>
          <p:nvPr>
            <p:ph idx="1"/>
          </p:nvPr>
        </p:nvSpPr>
        <p:spPr>
          <a:xfrm>
            <a:off x="124721" y="3292770"/>
            <a:ext cx="11510682" cy="3405711"/>
          </a:xfrm>
        </p:spPr>
        <p:txBody>
          <a:bodyPr>
            <a:normAutofit lnSpcReduction="10000"/>
          </a:bodyPr>
          <a:lstStyle/>
          <a:p>
            <a:pPr marL="0" marR="0" indent="0" algn="just">
              <a:spcBef>
                <a:spcPts val="0"/>
              </a:spcBef>
              <a:spcAft>
                <a:spcPts val="0"/>
              </a:spcAft>
              <a:buNone/>
            </a:pPr>
            <a:r>
              <a:rPr lang="en-US" dirty="0">
                <a:latin typeface="Times New Roman" panose="02020603050405020304" pitchFamily="18" charset="0"/>
                <a:ea typeface="Times New Roman" panose="02020603050405020304" pitchFamily="18" charset="0"/>
              </a:rPr>
              <a:t>A </a:t>
            </a:r>
            <a:r>
              <a:rPr lang="en-US" dirty="0">
                <a:effectLst/>
                <a:latin typeface="Times New Roman" panose="02020603050405020304" pitchFamily="18" charset="0"/>
                <a:ea typeface="Times New Roman" panose="02020603050405020304" pitchFamily="18" charset="0"/>
              </a:rPr>
              <a:t>study of 3,000 religious American youth by Christian Smith and Melinda Denton in 2005 found that many young people believe in several moral statutes </a:t>
            </a:r>
            <a:r>
              <a:rPr lang="en-US" i="1" dirty="0">
                <a:effectLst/>
                <a:latin typeface="Times New Roman" panose="02020603050405020304" pitchFamily="18" charset="0"/>
                <a:ea typeface="Times New Roman" panose="02020603050405020304" pitchFamily="18" charset="0"/>
              </a:rPr>
              <a:t>not exclusive to any of the major world religions</a:t>
            </a:r>
            <a:r>
              <a:rPr lang="en-US" dirty="0">
                <a:effectLst/>
                <a:latin typeface="Times New Roman" panose="02020603050405020304" pitchFamily="18" charset="0"/>
                <a:ea typeface="Times New Roman" panose="02020603050405020304" pitchFamily="18" charset="0"/>
              </a:rPr>
              <a:t> … [but rather] a set of commonly held spiritual beliefs:</a:t>
            </a:r>
          </a:p>
          <a:p>
            <a:pPr marL="0" marR="0" indent="0">
              <a:spcBef>
                <a:spcPts val="0"/>
              </a:spcBef>
              <a:spcAft>
                <a:spcPts val="0"/>
              </a:spcAft>
              <a:buNone/>
            </a:pP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685800" algn="l"/>
              </a:tabLst>
            </a:pPr>
            <a:r>
              <a:rPr lang="en-US" dirty="0">
                <a:effectLst/>
                <a:latin typeface="Times New Roman" panose="02020603050405020304" pitchFamily="18" charset="0"/>
                <a:ea typeface="Times New Roman" panose="02020603050405020304" pitchFamily="18" charset="0"/>
              </a:rPr>
              <a:t>A God exists who created and ordered the world and watches over human life on earth.</a:t>
            </a:r>
          </a:p>
          <a:p>
            <a:pPr marL="342900" marR="0" lvl="0" indent="-342900">
              <a:spcBef>
                <a:spcPts val="0"/>
              </a:spcBef>
              <a:spcAft>
                <a:spcPts val="0"/>
              </a:spcAft>
              <a:buFont typeface="+mj-lt"/>
              <a:buAutoNum type="arabicPeriod"/>
              <a:tabLst>
                <a:tab pos="685800" algn="l"/>
              </a:tabLst>
            </a:pPr>
            <a:r>
              <a:rPr lang="en-US" dirty="0">
                <a:effectLst/>
                <a:latin typeface="Times New Roman" panose="02020603050405020304" pitchFamily="18" charset="0"/>
                <a:ea typeface="Times New Roman" panose="02020603050405020304" pitchFamily="18" charset="0"/>
              </a:rPr>
              <a:t>God wants people to be good, nice, and fair to each other, as taught in the Bible and by most world religions.</a:t>
            </a:r>
          </a:p>
          <a:p>
            <a:pPr marL="342900" marR="0" lvl="0" indent="-342900">
              <a:spcBef>
                <a:spcPts val="0"/>
              </a:spcBef>
              <a:spcAft>
                <a:spcPts val="0"/>
              </a:spcAft>
              <a:buFont typeface="+mj-lt"/>
              <a:buAutoNum type="arabicPeriod"/>
              <a:tabLst>
                <a:tab pos="685800" algn="l"/>
              </a:tabLst>
            </a:pPr>
            <a:r>
              <a:rPr lang="en-US" i="1" dirty="0">
                <a:effectLst/>
                <a:latin typeface="Times New Roman" panose="02020603050405020304" pitchFamily="18" charset="0"/>
                <a:ea typeface="Times New Roman" panose="02020603050405020304" pitchFamily="18" charset="0"/>
              </a:rPr>
              <a:t>The central goal of life is to be happy and to feel good about oneself</a:t>
            </a:r>
            <a:r>
              <a:rPr lang="en-US"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tabLst>
                <a:tab pos="685800" algn="l"/>
              </a:tabLst>
            </a:pPr>
            <a:r>
              <a:rPr lang="en-US" dirty="0">
                <a:effectLst/>
                <a:latin typeface="Times New Roman" panose="02020603050405020304" pitchFamily="18" charset="0"/>
                <a:ea typeface="Times New Roman" panose="02020603050405020304" pitchFamily="18" charset="0"/>
              </a:rPr>
              <a:t>God does not need to be particularly involved in one's life except when God is needed to resolve a problem.</a:t>
            </a:r>
          </a:p>
          <a:p>
            <a:pPr marL="342900" marR="0" lvl="0" indent="-342900">
              <a:spcBef>
                <a:spcPts val="0"/>
              </a:spcBef>
              <a:spcAft>
                <a:spcPts val="0"/>
              </a:spcAft>
              <a:buFont typeface="+mj-lt"/>
              <a:buAutoNum type="arabicPeriod"/>
              <a:tabLst>
                <a:tab pos="685800" algn="l"/>
              </a:tabLst>
            </a:pPr>
            <a:r>
              <a:rPr lang="en-US" i="1" dirty="0">
                <a:effectLst/>
                <a:latin typeface="Times New Roman" panose="02020603050405020304" pitchFamily="18" charset="0"/>
                <a:ea typeface="Times New Roman" panose="02020603050405020304" pitchFamily="18" charset="0"/>
              </a:rPr>
              <a:t>Good people </a:t>
            </a:r>
            <a:r>
              <a:rPr lang="en-US" dirty="0">
                <a:effectLst/>
                <a:latin typeface="Times New Roman" panose="02020603050405020304" pitchFamily="18" charset="0"/>
                <a:ea typeface="Times New Roman" panose="02020603050405020304" pitchFamily="18" charset="0"/>
              </a:rPr>
              <a:t>go to heaven when they die. </a:t>
            </a:r>
          </a:p>
          <a:p>
            <a:pPr marL="0" marR="0" indent="0">
              <a:spcBef>
                <a:spcPts val="0"/>
              </a:spcBef>
              <a:spcAft>
                <a:spcPts val="0"/>
              </a:spcAft>
              <a:buNone/>
            </a:pPr>
            <a:endParaRPr lang="en-US" sz="1200" i="1"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i="1" dirty="0">
                <a:effectLst/>
                <a:latin typeface="Times New Roman" panose="02020603050405020304" pitchFamily="18" charset="0"/>
                <a:ea typeface="Times New Roman" panose="02020603050405020304" pitchFamily="18" charset="0"/>
              </a:rPr>
              <a:t>Soul Searching: The Religious and Spiritual Lives of American Teenagers</a:t>
            </a:r>
            <a:r>
              <a:rPr lang="en-US" sz="1200" dirty="0">
                <a:effectLst/>
                <a:latin typeface="Times New Roman" panose="02020603050405020304" pitchFamily="18" charset="0"/>
                <a:ea typeface="Times New Roman" panose="02020603050405020304" pitchFamily="18" charset="0"/>
              </a:rPr>
              <a:t> (2005);  "</a:t>
            </a:r>
            <a:r>
              <a:rPr lang="en-US" sz="1200" dirty="0" err="1">
                <a:effectLst/>
                <a:latin typeface="Times New Roman" panose="02020603050405020304" pitchFamily="18" charset="0"/>
                <a:ea typeface="Times New Roman" panose="02020603050405020304" pitchFamily="18" charset="0"/>
              </a:rPr>
              <a:t>Nat’l</a:t>
            </a:r>
            <a:r>
              <a:rPr lang="en-US" sz="1200" dirty="0">
                <a:effectLst/>
                <a:latin typeface="Times New Roman" panose="02020603050405020304" pitchFamily="18" charset="0"/>
                <a:ea typeface="Times New Roman" panose="02020603050405020304" pitchFamily="18" charset="0"/>
              </a:rPr>
              <a:t> Study of Youth &amp; Religion", (</a:t>
            </a:r>
            <a:r>
              <a:rPr lang="en-US" sz="1200" u="sng" dirty="0">
                <a:solidFill>
                  <a:srgbClr val="0563C1"/>
                </a:solidFill>
                <a:effectLst/>
                <a:latin typeface="Times New Roman" panose="02020603050405020304" pitchFamily="18" charset="0"/>
                <a:ea typeface="Times New Roman" panose="02020603050405020304" pitchFamily="18" charset="0"/>
                <a:hlinkClick r:id="rId3"/>
              </a:rPr>
              <a:t>https://youthandreligion.nd.edu</a:t>
            </a:r>
            <a:r>
              <a:rPr lang="en-US" sz="1200" dirty="0">
                <a:effectLst/>
                <a:latin typeface="Times New Roman" panose="02020603050405020304" pitchFamily="18" charset="0"/>
                <a:ea typeface="Times New Roman" panose="02020603050405020304" pitchFamily="18" charset="0"/>
              </a:rPr>
              <a:t>).</a:t>
            </a:r>
          </a:p>
          <a:p>
            <a:pPr marL="0" indent="0">
              <a:buNone/>
            </a:pPr>
            <a:endParaRPr lang="en-US" dirty="0"/>
          </a:p>
        </p:txBody>
      </p:sp>
      <p:sp>
        <p:nvSpPr>
          <p:cNvPr id="4" name="Rectangle 2">
            <a:extLst>
              <a:ext uri="{FF2B5EF4-FFF2-40B4-BE49-F238E27FC236}">
                <a16:creationId xmlns:a16="http://schemas.microsoft.com/office/drawing/2014/main" id="{D573CFA6-E4AA-EDB0-DA9B-BAB363CED617}"/>
              </a:ext>
            </a:extLst>
          </p:cNvPr>
          <p:cNvSpPr>
            <a:spLocks noChangeArrowheads="1"/>
          </p:cNvSpPr>
          <p:nvPr/>
        </p:nvSpPr>
        <p:spPr bwMode="auto">
          <a:xfrm>
            <a:off x="6481823" y="14931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2" descr="The Largest Religion in the U.S.? Moralistic Therapeutic Deism -">
            <a:extLst>
              <a:ext uri="{FF2B5EF4-FFF2-40B4-BE49-F238E27FC236}">
                <a16:creationId xmlns:a16="http://schemas.microsoft.com/office/drawing/2014/main" id="{70ABE5DE-4F79-D532-C089-B6FC18EC2C5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t="4088" b="6548"/>
          <a:stretch>
            <a:fillRect/>
          </a:stretch>
        </p:blipFill>
        <p:spPr bwMode="auto">
          <a:xfrm>
            <a:off x="124721" y="97642"/>
            <a:ext cx="6983089" cy="31389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788576-3A19-C86D-3E06-1C2EC194F7A5}"/>
              </a:ext>
            </a:extLst>
          </p:cNvPr>
          <p:cNvSpPr txBox="1"/>
          <p:nvPr/>
        </p:nvSpPr>
        <p:spPr>
          <a:xfrm>
            <a:off x="63595" y="6483359"/>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653222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573CFA6-E4AA-EDB0-DA9B-BAB363CED617}"/>
              </a:ext>
            </a:extLst>
          </p:cNvPr>
          <p:cNvSpPr>
            <a:spLocks noChangeArrowheads="1"/>
          </p:cNvSpPr>
          <p:nvPr/>
        </p:nvSpPr>
        <p:spPr bwMode="auto">
          <a:xfrm>
            <a:off x="6481823" y="14931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2" descr="The Largest Religion in the U.S.? Moralistic Therapeutic Deism -">
            <a:extLst>
              <a:ext uri="{FF2B5EF4-FFF2-40B4-BE49-F238E27FC236}">
                <a16:creationId xmlns:a16="http://schemas.microsoft.com/office/drawing/2014/main" id="{70ABE5DE-4F79-D532-C089-B6FC18EC2C5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4089" b="24047"/>
          <a:stretch>
            <a:fillRect/>
          </a:stretch>
        </p:blipFill>
        <p:spPr bwMode="auto">
          <a:xfrm>
            <a:off x="197815" y="226392"/>
            <a:ext cx="2749723" cy="9613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DCD82E-F1C7-6894-57B6-29DE89344362}"/>
              </a:ext>
            </a:extLst>
          </p:cNvPr>
          <p:cNvSpPr txBox="1"/>
          <p:nvPr/>
        </p:nvSpPr>
        <p:spPr>
          <a:xfrm>
            <a:off x="197815" y="3098923"/>
            <a:ext cx="11796369" cy="3231654"/>
          </a:xfrm>
          <a:prstGeom prst="rect">
            <a:avLst/>
          </a:prstGeom>
          <a:noFill/>
        </p:spPr>
        <p:txBody>
          <a:bodyPr wrap="square" rtlCol="0">
            <a:spAutoFit/>
          </a:bodyPr>
          <a:lstStyle/>
          <a:p>
            <a:pPr marL="285750" indent="-285750" algn="just">
              <a:buFont typeface="Wingdings" pitchFamily="2" charset="2"/>
              <a:buChar char="v"/>
            </a:pPr>
            <a:r>
              <a:rPr lang="en-US" u="none" strike="noStrike" baseline="30000" dirty="0">
                <a:effectLst/>
                <a:latin typeface="Times New Roman" panose="02020603050405020304" pitchFamily="18" charset="0"/>
                <a:ea typeface="Times New Roman" panose="02020603050405020304" pitchFamily="18" charset="0"/>
              </a:rPr>
              <a:t> </a:t>
            </a:r>
            <a:r>
              <a:rPr lang="en-US"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 significant part of Christianity in the US … has substantially morphed into Christianity's misbegotten step-cousin, Christian MTD. </a:t>
            </a:r>
            <a:r>
              <a:rPr lang="en-US" sz="1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i="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Soul Searching</a:t>
            </a:r>
            <a:r>
              <a:rPr lang="en-US" sz="1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p. 171)</a:t>
            </a:r>
          </a:p>
          <a:p>
            <a:pPr marL="285750" indent="-285750" algn="just">
              <a:buFont typeface="Wingdings" pitchFamily="2" charset="2"/>
              <a:buChar char="v"/>
            </a:pPr>
            <a:r>
              <a:rPr lang="en-US" dirty="0">
                <a:effectLst/>
                <a:latin typeface="Times New Roman" panose="02020603050405020304" pitchFamily="18" charset="0"/>
                <a:ea typeface="Times New Roman" panose="02020603050405020304" pitchFamily="18" charset="0"/>
              </a:rPr>
              <a:t> </a:t>
            </a:r>
            <a:r>
              <a:rPr lang="en-US"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God is "like a combination Divine Butler and Cosmic Therapist: always on call, takes care of any problems, professionally helps his people feel better about themselves, and but </a:t>
            </a:r>
            <a:r>
              <a:rPr lang="en-US" dirty="0">
                <a:latin typeface="Times New Roman" panose="02020603050405020304" pitchFamily="18" charset="0"/>
                <a:ea typeface="Times New Roman" panose="02020603050405020304" pitchFamily="18" charset="0"/>
                <a:cs typeface="Times New Roman" panose="02020603050405020304" pitchFamily="18" charset="0"/>
              </a:rPr>
              <a:t>is </a:t>
            </a:r>
            <a:r>
              <a:rPr lang="en-US"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not too personally involved in the process." </a:t>
            </a:r>
            <a:r>
              <a:rPr lang="en-US" sz="1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i="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Soul Searching</a:t>
            </a:r>
            <a:r>
              <a:rPr lang="en-US" sz="1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p. 165)</a:t>
            </a:r>
          </a:p>
          <a:p>
            <a:pPr marL="285750" indent="-285750" algn="just">
              <a:buFont typeface="Wingdings" pitchFamily="2" charset="2"/>
              <a:buChar char="v"/>
            </a:pPr>
            <a:r>
              <a:rPr lang="en-US"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The problem does not seem to be that churches are teaching young people badly, but that we are doing an exceedingly good job of teaching youth </a:t>
            </a:r>
            <a:r>
              <a:rPr lang="en-US" i="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what we really believe</a:t>
            </a:r>
            <a:r>
              <a:rPr lang="en-US"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namely, that </a:t>
            </a:r>
          </a:p>
          <a:p>
            <a:pPr indent="457200"/>
            <a:r>
              <a:rPr lang="en-US" dirty="0">
                <a:effectLst/>
                <a:latin typeface="Times New Roman" panose="02020603050405020304" pitchFamily="18" charset="0"/>
                <a:ea typeface="Times New Roman" panose="02020603050405020304" pitchFamily="18" charset="0"/>
              </a:rPr>
              <a:t>(a) </a:t>
            </a:r>
            <a:r>
              <a:rPr lang="en-US" i="1" dirty="0">
                <a:effectLst/>
                <a:latin typeface="Times New Roman" panose="02020603050405020304" pitchFamily="18" charset="0"/>
                <a:ea typeface="Times New Roman" panose="02020603050405020304" pitchFamily="18" charset="0"/>
              </a:rPr>
              <a:t>Christianity is not a big deal</a:t>
            </a:r>
            <a:r>
              <a:rPr lang="en-US" dirty="0">
                <a:effectLst/>
                <a:latin typeface="Times New Roman" panose="02020603050405020304" pitchFamily="18" charset="0"/>
                <a:ea typeface="Times New Roman" panose="02020603050405020304" pitchFamily="18" charset="0"/>
              </a:rPr>
              <a:t> 		(c) the church is </a:t>
            </a:r>
            <a:r>
              <a:rPr lang="en-US" i="1" dirty="0">
                <a:effectLst/>
                <a:latin typeface="Times New Roman" panose="02020603050405020304" pitchFamily="18" charset="0"/>
                <a:ea typeface="Times New Roman" panose="02020603050405020304" pitchFamily="18" charset="0"/>
              </a:rPr>
              <a:t>a helpful social institution</a:t>
            </a:r>
            <a:r>
              <a:rPr lang="en-US" dirty="0">
                <a:effectLst/>
                <a:latin typeface="Times New Roman" panose="02020603050405020304" pitchFamily="18" charset="0"/>
                <a:ea typeface="Times New Roman" panose="02020603050405020304" pitchFamily="18" charset="0"/>
              </a:rPr>
              <a:t> </a:t>
            </a:r>
          </a:p>
          <a:p>
            <a:pPr indent="457200"/>
            <a:r>
              <a:rPr lang="en-US" dirty="0">
                <a:effectLst/>
                <a:latin typeface="Times New Roman" panose="02020603050405020304" pitchFamily="18" charset="0"/>
                <a:ea typeface="Times New Roman" panose="02020603050405020304" pitchFamily="18" charset="0"/>
              </a:rPr>
              <a:t>(b) </a:t>
            </a:r>
            <a:r>
              <a:rPr lang="en-US" i="1" dirty="0">
                <a:effectLst/>
                <a:latin typeface="Times New Roman" panose="02020603050405020304" pitchFamily="18" charset="0"/>
                <a:ea typeface="Times New Roman" panose="02020603050405020304" pitchFamily="18" charset="0"/>
              </a:rPr>
              <a:t>God requires little</a:t>
            </a:r>
            <a:r>
              <a:rPr lang="en-US" i="1" dirty="0">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		(d) </a:t>
            </a:r>
            <a:r>
              <a:rPr lang="en-US" i="1" dirty="0">
                <a:effectLst/>
                <a:latin typeface="Times New Roman" panose="02020603050405020304" pitchFamily="18" charset="0"/>
                <a:ea typeface="Times New Roman" panose="02020603050405020304" pitchFamily="18" charset="0"/>
              </a:rPr>
              <a:t>filled with nice people</a:t>
            </a:r>
            <a:r>
              <a:rPr lang="en-US"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"More Teens Becoming Fake Christians" on Princeton’s  Kenda Dean's 2010 book </a:t>
            </a:r>
            <a:r>
              <a:rPr lang="en-US" sz="1200" i="1" dirty="0">
                <a:effectLst/>
                <a:latin typeface="Times New Roman" panose="02020603050405020304" pitchFamily="18" charset="0"/>
                <a:ea typeface="Times New Roman" panose="02020603050405020304" pitchFamily="18" charset="0"/>
              </a:rPr>
              <a:t>Almost Christian: What the Faith of Our Teenagers is Telling the American Church</a:t>
            </a:r>
            <a:r>
              <a:rPr lang="en-US" sz="1200" dirty="0">
                <a:effectLst/>
                <a:latin typeface="Times New Roman" panose="02020603050405020304" pitchFamily="18" charset="0"/>
                <a:ea typeface="Times New Roman" panose="02020603050405020304" pitchFamily="18" charset="0"/>
              </a:rPr>
              <a:t>. (Oxford University Press, 2010). </a:t>
            </a:r>
            <a:r>
              <a:rPr lang="en-US" sz="1200" u="sng" dirty="0">
                <a:effectLst/>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http://www.cnn.com/2010/LIVING/08/27/almost.christian/index.html</a:t>
            </a:r>
            <a:r>
              <a:rPr lang="en-US" sz="1200" dirty="0">
                <a:effectLst/>
                <a:latin typeface="Times New Roman" panose="02020603050405020304" pitchFamily="18" charset="0"/>
                <a:ea typeface="Times New Roman" panose="02020603050405020304" pitchFamily="18" charset="0"/>
              </a:rPr>
              <a:t> </a:t>
            </a:r>
          </a:p>
          <a:p>
            <a:endParaRPr lang="en-US" dirty="0"/>
          </a:p>
        </p:txBody>
      </p:sp>
      <p:sp>
        <p:nvSpPr>
          <p:cNvPr id="3" name="TextBox 2">
            <a:extLst>
              <a:ext uri="{FF2B5EF4-FFF2-40B4-BE49-F238E27FC236}">
                <a16:creationId xmlns:a16="http://schemas.microsoft.com/office/drawing/2014/main" id="{75C5D827-61CA-61EE-DDC3-DAFE591FB3E9}"/>
              </a:ext>
            </a:extLst>
          </p:cNvPr>
          <p:cNvSpPr txBox="1"/>
          <p:nvPr/>
        </p:nvSpPr>
        <p:spPr>
          <a:xfrm>
            <a:off x="294587" y="1793847"/>
            <a:ext cx="10913883" cy="738664"/>
          </a:xfrm>
          <a:prstGeom prst="rect">
            <a:avLst/>
          </a:prstGeom>
          <a:noFill/>
        </p:spPr>
        <p:txBody>
          <a:bodyPr wrap="square">
            <a:spAutoFit/>
          </a:bodyPr>
          <a:lstStyle/>
          <a:p>
            <a:r>
              <a:rPr lang="en-US" sz="4200" i="1" dirty="0">
                <a:solidFill>
                  <a:srgbClr val="FFFFFF"/>
                </a:solidFill>
              </a:rPr>
              <a:t>Christian</a:t>
            </a:r>
            <a:r>
              <a:rPr lang="en-US" sz="4200" dirty="0">
                <a:solidFill>
                  <a:srgbClr val="FFFFFF"/>
                </a:solidFill>
              </a:rPr>
              <a:t> Moralistic Therapeutic Deism</a:t>
            </a:r>
            <a:endParaRPr lang="en-US" sz="4200" dirty="0"/>
          </a:p>
        </p:txBody>
      </p:sp>
      <p:sp>
        <p:nvSpPr>
          <p:cNvPr id="7" name="TextBox 6">
            <a:extLst>
              <a:ext uri="{FF2B5EF4-FFF2-40B4-BE49-F238E27FC236}">
                <a16:creationId xmlns:a16="http://schemas.microsoft.com/office/drawing/2014/main" id="{4252EED6-47B3-7D66-F979-7841E98CEF9F}"/>
              </a:ext>
            </a:extLst>
          </p:cNvPr>
          <p:cNvSpPr txBox="1"/>
          <p:nvPr/>
        </p:nvSpPr>
        <p:spPr>
          <a:xfrm>
            <a:off x="104273" y="6405691"/>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159910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 name="Picture 19" descr="Question mark on green pastel background">
            <a:extLst>
              <a:ext uri="{FF2B5EF4-FFF2-40B4-BE49-F238E27FC236}">
                <a16:creationId xmlns:a16="http://schemas.microsoft.com/office/drawing/2014/main" id="{D5E08809-5E2F-5358-BEB4-4E957363F792}"/>
              </a:ext>
            </a:extLst>
          </p:cNvPr>
          <p:cNvPicPr>
            <a:picLocks noChangeAspect="1"/>
          </p:cNvPicPr>
          <p:nvPr/>
        </p:nvPicPr>
        <p:blipFill rotWithShape="1">
          <a:blip r:embed="rId3">
            <a:alphaModFix amt="60000"/>
          </a:blip>
          <a:srcRect t="3572" r="-1" b="21408"/>
          <a:stretch/>
        </p:blipFill>
        <p:spPr>
          <a:xfrm>
            <a:off x="3068" y="0"/>
            <a:ext cx="12188932" cy="6858000"/>
          </a:xfrm>
          <a:prstGeom prst="rect">
            <a:avLst/>
          </a:prstGeom>
        </p:spPr>
      </p:pic>
      <p:sp>
        <p:nvSpPr>
          <p:cNvPr id="2" name="Title 1">
            <a:extLst>
              <a:ext uri="{FF2B5EF4-FFF2-40B4-BE49-F238E27FC236}">
                <a16:creationId xmlns:a16="http://schemas.microsoft.com/office/drawing/2014/main" id="{FD1E5EB0-5256-244A-85F9-486BB22CD22B}"/>
              </a:ext>
            </a:extLst>
          </p:cNvPr>
          <p:cNvSpPr>
            <a:spLocks noGrp="1"/>
          </p:cNvSpPr>
          <p:nvPr>
            <p:ph type="title"/>
          </p:nvPr>
        </p:nvSpPr>
        <p:spPr/>
        <p:txBody>
          <a:bodyPr>
            <a:normAutofit/>
          </a:bodyPr>
          <a:lstStyle/>
          <a:p>
            <a:r>
              <a:rPr lang="en-US" dirty="0">
                <a:solidFill>
                  <a:srgbClr val="FFFFFF"/>
                </a:solidFill>
              </a:rPr>
              <a:t>Popular Post-Modernism: </a:t>
            </a:r>
            <a:br>
              <a:rPr lang="en-US" dirty="0">
                <a:solidFill>
                  <a:srgbClr val="FFFFFF"/>
                </a:solidFill>
              </a:rPr>
            </a:br>
            <a:r>
              <a:rPr lang="en-US" i="1" dirty="0">
                <a:solidFill>
                  <a:srgbClr val="FFFFFF"/>
                </a:solidFill>
              </a:rPr>
              <a:t>Practical Atheism</a:t>
            </a:r>
          </a:p>
        </p:txBody>
      </p:sp>
      <p:sp>
        <p:nvSpPr>
          <p:cNvPr id="3" name="Content Placeholder 2">
            <a:extLst>
              <a:ext uri="{FF2B5EF4-FFF2-40B4-BE49-F238E27FC236}">
                <a16:creationId xmlns:a16="http://schemas.microsoft.com/office/drawing/2014/main" id="{0F539162-0C91-8D66-3B5B-7D24A661AACD}"/>
              </a:ext>
            </a:extLst>
          </p:cNvPr>
          <p:cNvSpPr>
            <a:spLocks noGrp="1"/>
          </p:cNvSpPr>
          <p:nvPr>
            <p:ph idx="1"/>
          </p:nvPr>
        </p:nvSpPr>
        <p:spPr/>
        <p:txBody>
          <a:bodyPr>
            <a:normAutofit/>
          </a:bodyPr>
          <a:lstStyle/>
          <a:p>
            <a:pPr marL="342900" marR="0" lvl="0" indent="-342900">
              <a:spcBef>
                <a:spcPts val="0"/>
              </a:spcBef>
              <a:spcAft>
                <a:spcPts val="600"/>
              </a:spcAft>
              <a:buFont typeface="+mj-lt"/>
              <a:buAutoNum type="arabicPeriod"/>
            </a:pPr>
            <a:r>
              <a:rPr lang="en-US" sz="2400" dirty="0">
                <a:solidFill>
                  <a:srgbClr val="FFFFFF"/>
                </a:solidFill>
                <a:effectLst/>
                <a:latin typeface="Times New Roman" panose="02020603050405020304" pitchFamily="18" charset="0"/>
                <a:ea typeface="MS Mincho" panose="02020609040205080304" pitchFamily="49" charset="-128"/>
                <a:cs typeface="Times New Roman" panose="02020603050405020304" pitchFamily="18" charset="0"/>
              </a:rPr>
              <a:t>Absolute truth doesn’t exist</a:t>
            </a:r>
            <a:endParaRPr lang="en-US" sz="2400" dirty="0">
              <a:solidFill>
                <a:srgbClr val="FFFFFF"/>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mj-lt"/>
              <a:buAutoNum type="arabicPeriod"/>
            </a:pPr>
            <a:r>
              <a:rPr lang="en-US" sz="2400" dirty="0">
                <a:solidFill>
                  <a:srgbClr val="FFFFFF"/>
                </a:solidFill>
                <a:effectLst/>
                <a:latin typeface="Times New Roman" panose="02020603050405020304" pitchFamily="18" charset="0"/>
                <a:ea typeface="MS Mincho" panose="02020609040205080304" pitchFamily="49" charset="-128"/>
                <a:cs typeface="Times New Roman" panose="02020603050405020304" pitchFamily="18" charset="0"/>
              </a:rPr>
              <a:t>Reason is only one form of parochial knowledge</a:t>
            </a:r>
            <a:endParaRPr lang="en-US" sz="2400" dirty="0">
              <a:solidFill>
                <a:srgbClr val="FFFFFF"/>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mj-lt"/>
              <a:buAutoNum type="arabicPeriod"/>
            </a:pPr>
            <a:r>
              <a:rPr lang="en-US" sz="2400" dirty="0">
                <a:solidFill>
                  <a:srgbClr val="FFFFFF"/>
                </a:solidFill>
                <a:effectLst/>
                <a:latin typeface="Times New Roman" panose="02020603050405020304" pitchFamily="18" charset="0"/>
                <a:ea typeface="MS Mincho" panose="02020609040205080304" pitchFamily="49" charset="-128"/>
                <a:cs typeface="Times New Roman" panose="02020603050405020304" pitchFamily="18" charset="0"/>
              </a:rPr>
              <a:t>Truth claims are typically masked assertions of power</a:t>
            </a:r>
            <a:endParaRPr lang="en-US" sz="2400" dirty="0">
              <a:solidFill>
                <a:srgbClr val="FFFFFF"/>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mj-lt"/>
              <a:buAutoNum type="arabicPeriod"/>
            </a:pPr>
            <a:r>
              <a:rPr lang="en-US" sz="2400" dirty="0">
                <a:solidFill>
                  <a:srgbClr val="FFFFFF"/>
                </a:solidFill>
                <a:effectLst/>
                <a:latin typeface="Times New Roman" panose="02020603050405020304" pitchFamily="18" charset="0"/>
                <a:ea typeface="MS Mincho" panose="02020609040205080304" pitchFamily="49" charset="-128"/>
                <a:cs typeface="Times New Roman" panose="02020603050405020304" pitchFamily="18" charset="0"/>
              </a:rPr>
              <a:t>Morality is relative</a:t>
            </a:r>
            <a:endParaRPr lang="en-US" sz="2400" dirty="0">
              <a:solidFill>
                <a:srgbClr val="FFFFFF"/>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mj-lt"/>
              <a:buAutoNum type="arabicPeriod"/>
            </a:pPr>
            <a:r>
              <a:rPr lang="en-US" sz="2400" dirty="0">
                <a:solidFill>
                  <a:srgbClr val="FFFFFF"/>
                </a:solidFill>
                <a:effectLst/>
                <a:latin typeface="Times New Roman" panose="02020603050405020304" pitchFamily="18" charset="0"/>
                <a:ea typeface="MS Mincho" panose="02020609040205080304" pitchFamily="49" charset="-128"/>
                <a:cs typeface="Times New Roman" panose="02020603050405020304" pitchFamily="18" charset="0"/>
              </a:rPr>
              <a:t>Nothing is universal</a:t>
            </a:r>
            <a:endParaRPr lang="en-US" sz="2400" dirty="0">
              <a:solidFill>
                <a:srgbClr val="FFFFFF"/>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mj-lt"/>
              <a:buAutoNum type="arabicPeriod"/>
            </a:pPr>
            <a:r>
              <a:rPr lang="en-US" sz="2400" dirty="0">
                <a:solidFill>
                  <a:srgbClr val="FFFFFF"/>
                </a:solidFill>
                <a:effectLst/>
                <a:latin typeface="Times New Roman" panose="02020603050405020304" pitchFamily="18" charset="0"/>
                <a:ea typeface="MS Mincho" panose="02020609040205080304" pitchFamily="49" charset="-128"/>
                <a:cs typeface="Times New Roman" panose="02020603050405020304" pitchFamily="18" charset="0"/>
              </a:rPr>
              <a:t>Nobody can really know anything for certain</a:t>
            </a:r>
          </a:p>
          <a:p>
            <a:pPr marL="342900" marR="0" lvl="0" indent="-342900">
              <a:spcBef>
                <a:spcPts val="0"/>
              </a:spcBef>
              <a:spcAft>
                <a:spcPts val="600"/>
              </a:spcAft>
              <a:buFont typeface="+mj-lt"/>
              <a:buAutoNum type="arabicPeriod"/>
            </a:pPr>
            <a:endParaRPr lang="en-US" dirty="0">
              <a:solidFill>
                <a:srgbClr val="FFFFFF"/>
              </a:solidFill>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spcBef>
                <a:spcPts val="0"/>
              </a:spcBef>
              <a:spcAft>
                <a:spcPts val="600"/>
              </a:spcAft>
              <a:buNone/>
            </a:pPr>
            <a:endParaRPr lang="en-US" dirty="0">
              <a:solidFill>
                <a:srgbClr val="FFFFFF"/>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indent="0">
              <a:spcBef>
                <a:spcPts val="0"/>
              </a:spcBef>
              <a:spcAft>
                <a:spcPts val="600"/>
              </a:spcAft>
              <a:buNone/>
            </a:pPr>
            <a:r>
              <a:rPr lang="en-US" sz="1600" dirty="0">
                <a:solidFill>
                  <a:srgbClr val="FFFFFF"/>
                </a:solidFill>
                <a:effectLst/>
                <a:latin typeface="Times New Roman" panose="02020603050405020304" pitchFamily="18" charset="0"/>
                <a:ea typeface="Times New Roman" panose="02020603050405020304" pitchFamily="18" charset="0"/>
              </a:rPr>
              <a:t>(p 6, Smith, Christian. Young Catholic America. (Oxford University Press, 2014) </a:t>
            </a:r>
          </a:p>
        </p:txBody>
      </p:sp>
      <p:sp>
        <p:nvSpPr>
          <p:cNvPr id="6" name="TextBox 5">
            <a:extLst>
              <a:ext uri="{FF2B5EF4-FFF2-40B4-BE49-F238E27FC236}">
                <a16:creationId xmlns:a16="http://schemas.microsoft.com/office/drawing/2014/main" id="{C1B38FFA-FA8A-7B11-25A7-78E4438B694A}"/>
              </a:ext>
            </a:extLst>
          </p:cNvPr>
          <p:cNvSpPr txBox="1"/>
          <p:nvPr/>
        </p:nvSpPr>
        <p:spPr>
          <a:xfrm>
            <a:off x="103128" y="6405282"/>
            <a:ext cx="6094854" cy="276999"/>
          </a:xfrm>
          <a:prstGeom prst="rect">
            <a:avLst/>
          </a:prstGeom>
          <a:noFill/>
        </p:spPr>
        <p:txBody>
          <a:bodyPr wrap="square">
            <a:spAutoFit/>
          </a:bodyPr>
          <a:lstStyle/>
          <a:p>
            <a:r>
              <a:rPr lang="en-US" sz="1200" b="1" dirty="0">
                <a:solidFill>
                  <a:schemeClr val="tx1">
                    <a:alpha val="60000"/>
                  </a:schemeClr>
                </a:solidFill>
              </a:rPr>
              <a:t>© Mission Capital </a:t>
            </a:r>
          </a:p>
        </p:txBody>
      </p:sp>
    </p:spTree>
    <p:extLst>
      <p:ext uri="{BB962C8B-B14F-4D97-AF65-F5344CB8AC3E}">
        <p14:creationId xmlns:p14="http://schemas.microsoft.com/office/powerpoint/2010/main" val="30444932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0</TotalTime>
  <Words>5881</Words>
  <Application>Microsoft Office PowerPoint</Application>
  <PresentationFormat>Widescreen</PresentationFormat>
  <Paragraphs>441</Paragraphs>
  <Slides>31</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-apple-system-font</vt:lpstr>
      <vt:lpstr>Aptos</vt:lpstr>
      <vt:lpstr>Arial</vt:lpstr>
      <vt:lpstr>Calibri</vt:lpstr>
      <vt:lpstr>Century Gothic</vt:lpstr>
      <vt:lpstr>Helvetica</vt:lpstr>
      <vt:lpstr>Segoe UI</vt:lpstr>
      <vt:lpstr>system-ui</vt:lpstr>
      <vt:lpstr>Times New Roman</vt:lpstr>
      <vt:lpstr>Verdana</vt:lpstr>
      <vt:lpstr>Wingdings</vt:lpstr>
      <vt:lpstr>Wingdings 3</vt:lpstr>
      <vt:lpstr>Ion</vt:lpstr>
      <vt:lpstr>Clash of Cultures Series</vt:lpstr>
      <vt:lpstr>Opening Prayer: Psalm 139</vt:lpstr>
      <vt:lpstr>Sex and Divine Intimacy</vt:lpstr>
      <vt:lpstr>I.   Triumph of the Erotic and its Wake of Destruction </vt:lpstr>
      <vt:lpstr>Triumph of the Erotic: 1970 to Present</vt:lpstr>
      <vt:lpstr>New Normal    New Religion &amp; Worldview</vt:lpstr>
      <vt:lpstr>PowerPoint Presentation</vt:lpstr>
      <vt:lpstr>PowerPoint Presentation</vt:lpstr>
      <vt:lpstr>Popular Post-Modernism:  Practical Atheism</vt:lpstr>
      <vt:lpstr>Wake of Destruction</vt:lpstr>
      <vt:lpstr>Real World Practice</vt:lpstr>
      <vt:lpstr>II. Divine Intimacy in Scripture and the Saints </vt:lpstr>
      <vt:lpstr>God Made Us for Intimacy with Him</vt:lpstr>
      <vt:lpstr>John: Intimacy with Jesus is like His with the Father </vt:lpstr>
      <vt:lpstr>Reference Chart: Abiding in Eucharist, Jesus &amp; HS (Gospel of John)</vt:lpstr>
      <vt:lpstr>Our Bodies are Temples  of the  Holy Spirit  </vt:lpstr>
      <vt:lpstr>I Corinthians: Baptism joins us to the Lord’s Body </vt:lpstr>
      <vt:lpstr>The Mystical Theology of the Saints</vt:lpstr>
      <vt:lpstr>III. True Sex Ed: Lessons from Scripture and Neuroscience </vt:lpstr>
      <vt:lpstr>First, Catholic Sexual Morality</vt:lpstr>
      <vt:lpstr>True Sex Ed: Lessons from Scripture</vt:lpstr>
      <vt:lpstr>God’s Love: Hesed, Agape &amp; Philia</vt:lpstr>
      <vt:lpstr>But ‘Why Does Divine Intimacy Require Holiness’? </vt:lpstr>
      <vt:lpstr>True Sex Ed: Lessons from Neuroscience</vt:lpstr>
      <vt:lpstr>True Sex Ed: Lessons from Neuroscience</vt:lpstr>
      <vt:lpstr>IV. True Love: Helping others from Confusion and Disorder into Divine Intimacy </vt:lpstr>
      <vt:lpstr>Catholic Sexual Morality &amp; Wisdom</vt:lpstr>
      <vt:lpstr>Know your audience: Convinced Believers,  Confused Christians, &amp; the “Lost” </vt:lpstr>
      <vt:lpstr>Some Pastoral Objectives </vt:lpstr>
      <vt:lpstr>Real World Practice 2.0: Any Revisions?</vt:lpstr>
      <vt:lpstr>Clash of Cultures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Clash of Cultures Series</dc:title>
  <dc:creator>peter ziolkowski</dc:creator>
  <cp:lastModifiedBy>Margaret Beste</cp:lastModifiedBy>
  <cp:revision>30</cp:revision>
  <cp:lastPrinted>2024-03-06T13:40:35Z</cp:lastPrinted>
  <dcterms:created xsi:type="dcterms:W3CDTF">2024-03-01T15:31:22Z</dcterms:created>
  <dcterms:modified xsi:type="dcterms:W3CDTF">2024-03-26T18:07:46Z</dcterms:modified>
</cp:coreProperties>
</file>